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326" r:id="rId2"/>
    <p:sldId id="385" r:id="rId3"/>
    <p:sldId id="387" r:id="rId4"/>
    <p:sldId id="386" r:id="rId5"/>
    <p:sldId id="371" r:id="rId6"/>
    <p:sldId id="388" r:id="rId7"/>
    <p:sldId id="389" r:id="rId8"/>
    <p:sldId id="395" r:id="rId9"/>
    <p:sldId id="390" r:id="rId10"/>
    <p:sldId id="391" r:id="rId11"/>
    <p:sldId id="392" r:id="rId12"/>
    <p:sldId id="393" r:id="rId13"/>
    <p:sldId id="396" r:id="rId14"/>
    <p:sldId id="287" r:id="rId15"/>
    <p:sldId id="259" r:id="rId16"/>
    <p:sldId id="377" r:id="rId17"/>
    <p:sldId id="282" r:id="rId18"/>
    <p:sldId id="378" r:id="rId19"/>
    <p:sldId id="394" r:id="rId20"/>
    <p:sldId id="353" r:id="rId21"/>
    <p:sldId id="329" r:id="rId22"/>
    <p:sldId id="33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413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11118-F4FA-4931-9784-A416C473BFF4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A92E6-168E-41EE-A83F-1A3A3D3730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25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DF073-286A-40BD-AEF9-8E9B2A1FCE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2E946-CAEC-497F-907C-F77D26D65C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C938F-ADE9-43ED-B4DF-E4A2B6E5D0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2154C-9479-4AC8-AAD3-0ECDB54E08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DF808-E8BE-44E0-87D9-196A9B03C6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0A47A-EBD3-4195-AC25-3316DC4A3E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1F493-CB4D-4244-BF01-5A3FF823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9D79-5251-48BF-9555-AC106C237E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DF5FD-2CDC-4EF2-BE1F-17D1B5713E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6E89-6B35-4F2C-9821-41F06A3CB4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8663C-3224-4BEC-BF3E-EB00C7D5F9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1F2ED0D8-7BBD-421E-953C-1A5F7AEE89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fp=1&amp;img_url=http://www.voi.ru/images/content/0313/0103/9_3.jpg&amp;iorient=&amp;ih=&amp;icolor=&amp;p=1&amp;site=&amp;text=%D0%B8%D0%BD%D0%BA%D0%BB%D1%8E%D0%B7%D0%B8%D0%B2%D0%BD%D0%BE%D0%B5%20%D0%BE%D0%B1%D1%83%D1%87%D0%B5%D0%BD%D0%B8%D0%B5%20%D0%B2%20%20%D0%BA%D0%B0%D1%80%D1%82%D0%B8%D0%BD%D0%BA%D0%B0%D1%85&amp;iw=&amp;wp=&amp;pos=32&amp;recent=&amp;type=&amp;isize=&amp;rpt=simage&amp;itype=&amp;nojs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festival.1september.ru/articles/590433/img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4430257" y="2837187"/>
            <a:ext cx="457301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Предоставьте каждому человеку все те 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права которыми бы вы хотели обладать сами».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                               Роберт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Ингерсолли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8"/>
          <p:cNvSpPr>
            <a:spLocks noChangeArrowheads="1"/>
          </p:cNvSpPr>
          <p:nvPr/>
        </p:nvSpPr>
        <p:spPr bwMode="auto">
          <a:xfrm>
            <a:off x="4644008" y="5276158"/>
            <a:ext cx="80805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Учитель-логопед  МБДОУ д/с «Белочка»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Бабушкина Наталья Леонидовна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183880" cy="1036514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dirty="0"/>
              <a:t>«Инклюзивное образование в</a:t>
            </a:r>
            <a:br>
              <a:rPr lang="ru-RU" dirty="0"/>
            </a:br>
            <a:r>
              <a:rPr lang="ru-RU" dirty="0"/>
              <a:t>                         ДОУ»                             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72624"/>
            <a:ext cx="3930650" cy="33909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576064"/>
          </a:xfrm>
        </p:spPr>
        <p:txBody>
          <a:bodyPr>
            <a:normAutofit/>
          </a:bodyPr>
          <a:lstStyle/>
          <a:p>
            <a:r>
              <a:rPr lang="ru-RU" sz="2000" dirty="0"/>
              <a:t>                </a:t>
            </a:r>
            <a:r>
              <a:rPr lang="ru-RU" sz="2000" dirty="0">
                <a:solidFill>
                  <a:schemeClr val="accent3"/>
                </a:solidFill>
              </a:rPr>
              <a:t>Проблемы инклюзии в России.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052736"/>
            <a:ext cx="8183880" cy="4836024"/>
          </a:xfrm>
        </p:spPr>
        <p:txBody>
          <a:bodyPr>
            <a:normAutofit/>
          </a:bodyPr>
          <a:lstStyle/>
          <a:p>
            <a:r>
              <a:rPr lang="ru-RU" sz="1600" dirty="0"/>
              <a:t>Сложности финансирования </a:t>
            </a:r>
            <a:br>
              <a:rPr lang="ru-RU" sz="1600" dirty="0"/>
            </a:br>
            <a:r>
              <a:rPr lang="ru-RU" sz="1600" dirty="0"/>
              <a:t>- отсутствие материально-технической базы;</a:t>
            </a:r>
            <a:br>
              <a:rPr lang="ru-RU" sz="1600" dirty="0"/>
            </a:br>
            <a:r>
              <a:rPr lang="ru-RU" sz="1600" dirty="0"/>
              <a:t>- недостаточное кадровое обеспечение:</a:t>
            </a:r>
            <a:br>
              <a:rPr lang="ru-RU" sz="1600" dirty="0"/>
            </a:br>
            <a:r>
              <a:rPr lang="ru-RU" sz="1600" dirty="0"/>
              <a:t> отсутствие дополнительных ставок (дефектолог, </a:t>
            </a:r>
            <a:r>
              <a:rPr lang="ru-RU" sz="1600" dirty="0" err="1"/>
              <a:t>тьютор</a:t>
            </a:r>
            <a:r>
              <a:rPr lang="ru-RU" sz="1600" dirty="0"/>
              <a:t> и т.д.)</a:t>
            </a:r>
          </a:p>
          <a:p>
            <a:r>
              <a:rPr lang="ru-RU" sz="1600" dirty="0"/>
              <a:t>Отсутствие специальной подготовки педагогов (незнание основ коррекционной педагогики и специальной психологии)</a:t>
            </a:r>
          </a:p>
          <a:p>
            <a:r>
              <a:rPr lang="ru-RU" sz="1600" dirty="0"/>
              <a:t>Недостаточно сформирован методологический и программный аппарат «инклюзии»</a:t>
            </a:r>
          </a:p>
          <a:p>
            <a:r>
              <a:rPr lang="ru-RU" sz="1600" dirty="0"/>
              <a:t>Неготовность общества  принять инклюзию.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67558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3"/>
                </a:solidFill>
              </a:rPr>
              <a:t>Преимущества инклюзивного 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>
                <a:solidFill>
                  <a:schemeClr val="accent5"/>
                </a:solidFill>
              </a:rPr>
              <a:t>Социального характера:  </a:t>
            </a:r>
          </a:p>
          <a:p>
            <a:r>
              <a:rPr lang="ru-RU" sz="1400" dirty="0"/>
              <a:t>   развитие самостоятельности через предоставление помощи;</a:t>
            </a:r>
          </a:p>
          <a:p>
            <a:r>
              <a:rPr lang="ru-RU" sz="1400" dirty="0"/>
              <a:t>   обогащение коммуникативного и нравственного опыта;</a:t>
            </a:r>
          </a:p>
          <a:p>
            <a:r>
              <a:rPr lang="ru-RU" sz="1400" dirty="0"/>
              <a:t>   формирование толерантности, терпения, умения проявлять сочувствие  и    </a:t>
            </a:r>
          </a:p>
          <a:p>
            <a:r>
              <a:rPr lang="ru-RU" sz="1400" dirty="0"/>
              <a:t>     гуманность.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accent5"/>
                </a:solidFill>
              </a:rPr>
              <a:t>Психологического характера:</a:t>
            </a:r>
            <a:r>
              <a:rPr lang="ru-RU" sz="1400" b="1" dirty="0"/>
              <a:t> </a:t>
            </a:r>
          </a:p>
          <a:p>
            <a:r>
              <a:rPr lang="ru-RU" sz="1400" dirty="0"/>
              <a:t> исключения развития чувства превосходства или комплекса неполноценности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accent5"/>
                </a:solidFill>
              </a:rPr>
              <a:t>Педагогического характера:</a:t>
            </a:r>
          </a:p>
          <a:p>
            <a:r>
              <a:rPr lang="ru-RU" sz="1400" dirty="0"/>
              <a:t>  рассмотрение развития каждого ребенка как уникального процесса (отказ от сравнивания детей друг с другом)</a:t>
            </a:r>
          </a:p>
          <a:p>
            <a:r>
              <a:rPr lang="ru-RU" sz="1400" dirty="0"/>
              <a:t>  активизация когнитивного развития через коммуникацию и имитацию. 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accent5"/>
                </a:solidFill>
              </a:rPr>
              <a:t>Медицинского характера:</a:t>
            </a:r>
          </a:p>
          <a:p>
            <a:r>
              <a:rPr lang="ru-RU" sz="1400" dirty="0"/>
              <a:t>  подражание «здоровому» типу поведения как поведенческой норме;</a:t>
            </a:r>
          </a:p>
          <a:p>
            <a:r>
              <a:rPr lang="ru-RU" sz="1400" dirty="0"/>
              <a:t>  исключение социальной изоляции, усугубляющей патологию и   </a:t>
            </a:r>
          </a:p>
          <a:p>
            <a:r>
              <a:rPr lang="ru-RU" sz="1400" dirty="0"/>
              <a:t>    ведущей к развитию «ограниченных возможностей»;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00982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3651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3"/>
                </a:solidFill>
              </a:rPr>
              <a:t>Законодательная база в области инклюзивного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1472" y="1071546"/>
            <a:ext cx="4929222" cy="4674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100" b="1" dirty="0">
                <a:solidFill>
                  <a:schemeClr val="accent5"/>
                </a:solidFill>
              </a:rPr>
              <a:t>Международные правовые акты: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    </a:t>
            </a:r>
            <a:r>
              <a:rPr lang="ru-RU" sz="1100" dirty="0" err="1"/>
              <a:t>Саламанкская</a:t>
            </a:r>
            <a:r>
              <a:rPr lang="ru-RU" sz="1100" dirty="0"/>
              <a:t> декларация о принципах, политике и практической деятельности в сфере образования лиц с особыми потребностями - 1994 год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 </a:t>
            </a:r>
            <a:r>
              <a:rPr lang="ru-RU" sz="1100" dirty="0" err="1"/>
              <a:t>Даккарская</a:t>
            </a:r>
            <a:r>
              <a:rPr lang="ru-RU" sz="1100" dirty="0"/>
              <a:t> рамочная концепция действий по развитию образования – 2000 год;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Конвенция ООН о правах инвалидов – 2006 год.</a:t>
            </a:r>
          </a:p>
          <a:p>
            <a:r>
              <a:rPr lang="ru-RU" sz="1100" dirty="0"/>
              <a:t>Резолюция 3447 (ХХХ) Генеральной Ассамблеи ООН в Декларации о правах инвалидов», принятая 09 декабря 1975г</a:t>
            </a:r>
            <a:br>
              <a:rPr lang="ru-RU" sz="1100" dirty="0"/>
            </a:br>
            <a:endParaRPr lang="ru-RU" sz="1100" dirty="0"/>
          </a:p>
          <a:p>
            <a:pPr marL="0" indent="0">
              <a:buNone/>
            </a:pPr>
            <a:r>
              <a:rPr lang="ru-RU" sz="1100" b="1" dirty="0">
                <a:solidFill>
                  <a:schemeClr val="accent5"/>
                </a:solidFill>
              </a:rPr>
              <a:t>Российское законодательство: </a:t>
            </a:r>
          </a:p>
          <a:p>
            <a:r>
              <a:rPr lang="ru-RU" sz="1100" dirty="0"/>
              <a:t>Конституция Российской Федерации .  «Конвенция о правах ребенка».  Декларации прав ребенка</a:t>
            </a:r>
            <a:br>
              <a:rPr lang="ru-RU" sz="1100" dirty="0"/>
            </a:br>
            <a:r>
              <a:rPr lang="ru-RU" sz="1100" dirty="0"/>
              <a:t>Закон  РФ « Об образовании» (в редакции ФЗ от 13 января 1996 года N 12-ФЗ с изменениями на 24 апреля 2008 года) </a:t>
            </a:r>
          </a:p>
          <a:p>
            <a:r>
              <a:rPr lang="ru-RU" sz="1100" dirty="0"/>
              <a:t>Закон РФ «Об основных гарантиях прав ребенка».  </a:t>
            </a:r>
            <a:br>
              <a:rPr lang="ru-RU" sz="1100" dirty="0"/>
            </a:br>
            <a:r>
              <a:rPr lang="ru-RU" sz="1100" dirty="0"/>
              <a:t>Постановление Правительства РФ от 18 августа 2008 г. N 617 </a:t>
            </a:r>
          </a:p>
          <a:p>
            <a:r>
              <a:rPr lang="ru-RU" sz="1100" dirty="0"/>
              <a:t>ФЗ от 24 ноября 1995г. №181-ФЗ « О социальной защите инвалидов в РФ», </a:t>
            </a:r>
          </a:p>
          <a:p>
            <a:r>
              <a:rPr lang="ru-RU" sz="1100" dirty="0"/>
              <a:t>ФЗ от 24 июля 1998г. №124-ФЗ « Об основных гарантиях прав ребёнка в РФ» </a:t>
            </a:r>
          </a:p>
          <a:p>
            <a:r>
              <a:rPr lang="ru-RU" sz="1100" dirty="0"/>
              <a:t>ФЗ от 29 декабря 2012г. № 273-ФЗ «Об образовании в Российской Федерации».</a:t>
            </a:r>
          </a:p>
          <a:p>
            <a:endParaRPr lang="ru-RU" sz="11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32" y="1071546"/>
            <a:ext cx="3186106" cy="2544911"/>
          </a:xfrm>
        </p:spPr>
      </p:pic>
    </p:spTree>
    <p:extLst>
      <p:ext uri="{BB962C8B-B14F-4D97-AF65-F5344CB8AC3E}">
        <p14:creationId xmlns:p14="http://schemas.microsoft.com/office/powerpoint/2010/main" val="2306599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     </a:t>
            </a:r>
            <a:r>
              <a:rPr lang="ru-RU" sz="2400" dirty="0">
                <a:solidFill>
                  <a:schemeClr val="accent3"/>
                </a:solidFill>
              </a:rPr>
              <a:t>Категории детей с ОВЗ: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/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С нарушением опорно-двигательного аппарата</a:t>
            </a:r>
          </a:p>
          <a:p>
            <a:pPr>
              <a:buFont typeface="Wingdings" pitchFamily="2" charset="2"/>
              <a:buChar char="§"/>
            </a:pPr>
            <a:endParaRPr lang="ru-RU" sz="2000" dirty="0"/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С нарушением слуха</a:t>
            </a:r>
          </a:p>
          <a:p>
            <a:pPr>
              <a:buFont typeface="Wingdings" pitchFamily="2" charset="2"/>
              <a:buChar char="§"/>
            </a:pPr>
            <a:endParaRPr lang="ru-RU" sz="2000" dirty="0"/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С нарушением эмоционально-волевой сферы</a:t>
            </a:r>
          </a:p>
          <a:p>
            <a:pPr>
              <a:buFont typeface="Wingdings" pitchFamily="2" charset="2"/>
              <a:buChar char="§"/>
            </a:pPr>
            <a:endParaRPr lang="ru-RU" sz="2000" dirty="0"/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С нарушением зрения</a:t>
            </a:r>
          </a:p>
          <a:p>
            <a:pPr>
              <a:buFont typeface="Wingdings" pitchFamily="2" charset="2"/>
              <a:buChar char="§"/>
            </a:pPr>
            <a:endParaRPr lang="ru-RU" sz="2000" dirty="0"/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С нарушениями речи</a:t>
            </a:r>
          </a:p>
          <a:p>
            <a:r>
              <a:rPr lang="ru-RU" sz="2000" dirty="0"/>
              <a:t>С ЗПР, с УО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064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Психолого-педагогическая характеристика детей с ОВЗ</a:t>
            </a:r>
            <a:endParaRPr lang="ru-RU" sz="2400" dirty="0">
              <a:solidFill>
                <a:schemeClr val="accent3"/>
              </a:solidFill>
            </a:endParaRPr>
          </a:p>
        </p:txBody>
      </p:sp>
      <p:pic>
        <p:nvPicPr>
          <p:cNvPr id="10" name="Picture 8" descr="http://im7-tub-ru.yandex.net/i?id=136799010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823205"/>
            <a:ext cx="2952328" cy="269560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9552" y="877528"/>
            <a:ext cx="849694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Психолого-педагогическая характеристика детей с ограниченными возможностями здоровья</a:t>
            </a:r>
            <a:r>
              <a:rPr lang="ru-RU" sz="1600" dirty="0">
                <a:latin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выражается в том, что эти дети имеют физические, интеллектуальные или эмоционально-волевые проблемы, испытывают те или иные трудности в социальной адаптации, в овладение навыками адекватного функционирования в обществе, у них нарушена познавательная деятельность, которая ведет к проблемам связанными с трудностями в обучении.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В тоже время практика показывает, что проблемы в развитии ребенка с ОВЗ  обусловлены не только биологическими факторами, но и неисполнением главных педагогических закономерностей: ограничено общение, деформирована система коллективных отношений (прежде всего со сверстниками), отсутствует или сужена социальная активность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8"/>
          <a:stretch/>
        </p:blipFill>
        <p:spPr>
          <a:xfrm>
            <a:off x="5148064" y="3777005"/>
            <a:ext cx="3528392" cy="274180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15616" y="3157472"/>
            <a:ext cx="8028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Ребенок с особенностями развития – прежде всего Ребенок 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260648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ели</a:t>
            </a:r>
            <a:r>
              <a:rPr kumimoji="0" lang="ru-RU" sz="2000" b="1" i="0" u="none" strike="noStrike" cap="none" normalizeH="0" dirty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задачи инклюзивного образования</a:t>
            </a:r>
            <a:endParaRPr lang="ru-RU" sz="2000" b="1" dirty="0"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6364" y="3257977"/>
            <a:ext cx="4464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С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пецифические задачи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eaLnBrk="0" hangingPunct="0">
              <a:buFont typeface="Wingdings" pitchFamily="2" charset="2"/>
              <a:buChar char="§"/>
            </a:pP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квалифицированная коррекция отклонений в физическом или психическом развитии воспитанников;  </a:t>
            </a:r>
          </a:p>
          <a:p>
            <a:pPr lvl="0" eaLnBrk="0" hangingPunct="0">
              <a:buFont typeface="Wingdings" pitchFamily="2" charset="2"/>
              <a:buChar char="§"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интеграция детей с отклонениями в состоянии здоровья в единое образовательное пространство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0460" y="874455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условий для совместного воспитания и образования детей с разными психофизическими особенностями развития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такого образовательного развивающего пространства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для всех и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безбарьерной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среды, позволяющих детям с ОВЗ  получить современное дошкольное качественное образование и воспитание,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гармоничное  всестороннее развитие личности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формирование толерантного сообщества детей, родителей, персонала и социального окружения; 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создание возможности  всем учащимся в полном объеме участвовать в жизни коллектива ДОУ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6464" y="5085184"/>
            <a:ext cx="835292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Цели и задачи - система задач трех уровней:</a:t>
            </a:r>
          </a:p>
          <a:p>
            <a:pPr algn="just" eaLnBrk="0" hangingPunct="0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коррекционный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- исправление отклонений и нарушений развития, разрешение трудностей развития ; </a:t>
            </a:r>
          </a:p>
          <a:p>
            <a:pPr algn="just" eaLnBrk="0" hangingPunct="0">
              <a:spcAft>
                <a:spcPts val="0"/>
              </a:spcAft>
            </a:pP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профилактический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- предупреждение отклонений и трудностей в развитии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algn="just" eaLnBrk="0" hangingPunct="0">
              <a:spcAft>
                <a:spcPts val="0"/>
              </a:spcAft>
            </a:pPr>
            <a:r>
              <a:rPr lang="ru-RU" sz="16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Развивающий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- оптимизация, стимулирование, обогащение содержания развития .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 eaLnBrk="0" hangingPunct="0">
              <a:spcAft>
                <a:spcPts val="0"/>
              </a:spcAft>
            </a:pP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только единство перечисленных видов задач может обеспечить успех и эффективность инклюзивного обучения и коррекционно-развивающих программ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3443856"/>
            <a:ext cx="2539256" cy="158072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08720"/>
            <a:ext cx="849694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Запрос на обследование ребенка: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администрация(мониторинг) , педагоги, </a:t>
            </a:r>
          </a:p>
          <a:p>
            <a:pPr eaLnBrk="0" hangingPunct="0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родители(проблема в развитии )</a:t>
            </a:r>
          </a:p>
          <a:p>
            <a:pPr eaLnBrk="0" hangingPunct="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Обследование и согласование деятельности всех специалистов по    </a:t>
            </a:r>
          </a:p>
          <a:p>
            <a:pPr eaLnBrk="0" hangingPunct="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коррекционно-развивающей работе: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педагоги(дефектолог, логопед, психолог), </a:t>
            </a:r>
          </a:p>
          <a:p>
            <a:pPr eaLnBrk="0" hangingPunct="0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специалисты, воспитатели</a:t>
            </a:r>
          </a:p>
          <a:p>
            <a:pPr eaLnBrk="0" hangingPunct="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Реализация рекомендаций  консилиума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hangingPunct="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Анализ эффективности коррекционно-развивающей работы с детьми.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0648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Aft>
                <a:spcPts val="0"/>
              </a:spcAft>
            </a:pPr>
            <a:r>
              <a:rPr lang="ru-RU" sz="2000" b="1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Общая стратегия деятельности участников </a:t>
            </a:r>
            <a:br>
              <a:rPr lang="ru-RU" sz="2000" b="1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  процесса в инклюзивной группе </a:t>
            </a:r>
            <a:endParaRPr lang="ru-RU" sz="2000" dirty="0">
              <a:solidFill>
                <a:schemeClr val="accent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2996952"/>
            <a:ext cx="67605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инклюзивного процесса в группе ДОУ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3511840"/>
            <a:ext cx="54195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sz="1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индивидуальных особенностей развития детей инклюзивной группы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 и анкетирование родителей,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иагностика развития ребенка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,н</a:t>
            </a:r>
            <a:r>
              <a:rPr lang="ru-RU" sz="1600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аблюдение за поведением в группе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Междисциплинарное оценивание ресурсов и дефицитов ребенка,</a:t>
            </a:r>
          </a:p>
          <a:p>
            <a:pPr marL="285750" indent="-285750" eaLnBrk="0" hangingPunct="0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Адаптированной образовательной программы</a:t>
            </a:r>
          </a:p>
          <a:p>
            <a:pPr marL="285750" indent="-285750" eaLnBrk="0" hangingPunct="0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образовательного процесса с учетом индивидуальных образовательных потребностей детей группы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совместной жизнедеятельности детей в условиях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инклюзивной группы.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990" y="3645024"/>
            <a:ext cx="2835882" cy="251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0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3"/>
          <p:cNvSpPr>
            <a:spLocks noChangeArrowheads="1"/>
          </p:cNvSpPr>
          <p:nvPr/>
        </p:nvSpPr>
        <p:spPr bwMode="auto">
          <a:xfrm>
            <a:off x="0" y="9080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/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6696" y="908050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Виды инклюзии условно обозначают по уровню включения ребенка в образовательный процесс: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16736" y="1302928"/>
            <a:ext cx="2320216" cy="17266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</a:rPr>
              <a:t>«Временная (точечная) инклюзия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rPr>
              <a:t>- 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rPr>
              <a:t>ребенок включается в коллектив сверстников лишь на праздниках, кратковременно в играх или на прогулке.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965786" y="1303942"/>
            <a:ext cx="2960908" cy="24130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«Частичная инклюзия»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включение ребенка в режиме половины дня или неполной недели, например, когда ребенок находится в группе сверстников, осваивая непосредственно учебный материал в ходе индивидуальной работы, но участвует в занятиях по изобразительной деятельности, физической культуре, музыке и др. вместе с другими детьми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6102205" y="1323548"/>
            <a:ext cx="2873083" cy="24130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«Полная  инклюзия»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посещение ребенком с ОВЗ возрастной группы в режиме полного дня самостоятельно или с сопровождением. Ребенок занимается на всех занятиях совместно со сверстниками. При этом выбираются задания различного уровня сложности, дополнительные игры и упражнения.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festival.1september.ru/articles/590433/img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7244" y="4010752"/>
            <a:ext cx="2629450" cy="2418644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074" y="4000504"/>
            <a:ext cx="2689761" cy="24288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71"/>
          <a:stretch/>
        </p:blipFill>
        <p:spPr>
          <a:xfrm>
            <a:off x="611560" y="4005064"/>
            <a:ext cx="2384194" cy="242433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9937" y="-143510"/>
            <a:ext cx="8183880" cy="105156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3"/>
                </a:solidFill>
              </a:rPr>
              <a:t>Виды инклюзии в </a:t>
            </a:r>
            <a:r>
              <a:rPr lang="ru-RU" sz="2000" dirty="0" err="1">
                <a:solidFill>
                  <a:schemeClr val="accent3"/>
                </a:solidFill>
              </a:rPr>
              <a:t>воспитательно</a:t>
            </a:r>
            <a:r>
              <a:rPr lang="ru-RU" sz="2000" dirty="0">
                <a:solidFill>
                  <a:schemeClr val="accent3"/>
                </a:solidFill>
              </a:rPr>
              <a:t>-образовательном процессе ДОУ.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505296" y="2166241"/>
            <a:ext cx="8183880" cy="41879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работы в инклюзивных группах ДОУ</a:t>
            </a:r>
            <a:endParaRPr lang="ru-RU" sz="2000" dirty="0">
              <a:solidFill>
                <a:schemeClr val="accent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644" y="908720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работы с детьми ОВЗ определяется  комплексными и парциальными программами   реализуемыми в ДОУ.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Педагогические технологии инклюзивного образования направлены на развитие компетентностей в различных видах детской деятельности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в сотрудничестве на основе организации работы в малых смешанных группах;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адаптированной образовательной программы (АОП);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Педагоги,   варьируют  затраченное время  в соответствии с усвоением материала и их способностями, но при этом детям с отклонениями в развитии уделяется немного больше внимания , дают меньший объём заданий и в облегченной форме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Активное вовлечение детей, родителей и специалистов в развитие деятельности ДОУ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поиск направлен на те  виды коммуникации или творчества, которые будут интересны и доступны каждому из участников группы.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лишь создает условия, в которых ребенок может самостоятельно развиваться во взаимодействии с другими детьми.   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 акцентируется педагога  на возможности и сильные стороны ребенк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152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33400"/>
            <a:ext cx="8081988" cy="91440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accent3"/>
                </a:solidFill>
              </a:rPr>
              <a:t>Инклюзивная практика осуществляется как в процессе реализации образовательных программ (АООП, АОП), так и в ходе режимных моментов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/>
              <a:t>– активные действия в специально организованной среде (свободная игра в групповом помещении, в специально оборудованных помещениях, прогулка); </a:t>
            </a:r>
          </a:p>
          <a:p>
            <a:r>
              <a:rPr lang="ru-RU" dirty="0"/>
              <a:t>– совместная деятельность и игра в </a:t>
            </a:r>
            <a:r>
              <a:rPr lang="ru-RU" dirty="0" err="1"/>
              <a:t>микрогруппах</a:t>
            </a:r>
            <a:r>
              <a:rPr lang="ru-RU" dirty="0"/>
              <a:t> с другими детьми; </a:t>
            </a:r>
          </a:p>
          <a:p>
            <a:r>
              <a:rPr lang="ru-RU" dirty="0"/>
              <a:t>– прием пищи; </a:t>
            </a:r>
          </a:p>
          <a:p>
            <a:r>
              <a:rPr lang="ru-RU" dirty="0"/>
              <a:t>– дневной сон; </a:t>
            </a:r>
          </a:p>
          <a:p>
            <a:r>
              <a:rPr lang="ru-RU" dirty="0"/>
              <a:t>– организация взаимодействия в детско-родительских группах; </a:t>
            </a:r>
          </a:p>
          <a:p>
            <a:r>
              <a:rPr lang="ru-RU" dirty="0"/>
              <a:t>– праздники, конкурсы, экскурсии, походы выходного дня. </a:t>
            </a:r>
          </a:p>
        </p:txBody>
      </p:sp>
      <p:pic>
        <p:nvPicPr>
          <p:cNvPr id="7" name="Содержимое 6" descr="detskiy-sad-dlya-detey-s-narusheniem-zreniya-m-molodejnaya-13728-large[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1" y="1846858"/>
            <a:ext cx="4310066" cy="289123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83880" cy="105156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3"/>
                </a:solidFill>
              </a:rPr>
              <a:t>Основные понятия: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4752528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>
                <a:solidFill>
                  <a:schemeClr val="accent5"/>
                </a:solidFill>
              </a:rPr>
              <a:t>Обучающийся с ограниченными возможностями здоровья</a:t>
            </a:r>
            <a:r>
              <a:rPr lang="ru-RU" sz="1800" dirty="0"/>
              <a:t> –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условий.</a:t>
            </a:r>
          </a:p>
          <a:p>
            <a:r>
              <a:rPr lang="ru-RU" sz="1800" dirty="0"/>
              <a:t> </a:t>
            </a:r>
            <a:r>
              <a:rPr lang="ru-RU" sz="1800" b="1" dirty="0">
                <a:solidFill>
                  <a:schemeClr val="accent5"/>
                </a:solidFill>
              </a:rPr>
              <a:t>Инклюзия</a:t>
            </a:r>
            <a:r>
              <a:rPr lang="ru-RU" sz="1800" dirty="0"/>
              <a:t> (от </a:t>
            </a:r>
            <a:r>
              <a:rPr lang="ru-RU" sz="1800" dirty="0" err="1"/>
              <a:t>inclusion</a:t>
            </a:r>
            <a:r>
              <a:rPr lang="ru-RU" sz="1800" dirty="0"/>
              <a:t> - включение) – процесс, при котором что-либо включается, то есть вовлекается, охватывается, или входит в состав, как часть целого.</a:t>
            </a:r>
          </a:p>
          <a:p>
            <a:r>
              <a:rPr lang="ru-RU" sz="1800" b="1" dirty="0">
                <a:solidFill>
                  <a:schemeClr val="accent5"/>
                </a:solidFill>
              </a:rPr>
              <a:t>Инклюзивное образование </a:t>
            </a:r>
            <a:r>
              <a:rPr lang="ru-RU" sz="1800" dirty="0"/>
              <a:t>–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возможностей.</a:t>
            </a:r>
          </a:p>
          <a:p>
            <a:r>
              <a:rPr lang="ru-RU" sz="1800" b="1" dirty="0">
                <a:solidFill>
                  <a:schemeClr val="accent5"/>
                </a:solidFill>
              </a:rPr>
              <a:t>Специальные условия для получения образования обучающимися с ограниченными возможностями здоровья</a:t>
            </a:r>
            <a:r>
              <a:rPr lang="ru-RU" sz="1800" dirty="0"/>
              <a:t> – условия обучения и развития таких обучающихся, 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</a:t>
            </a:r>
          </a:p>
        </p:txBody>
      </p:sp>
    </p:spTree>
    <p:extLst>
      <p:ext uri="{BB962C8B-B14F-4D97-AF65-F5344CB8AC3E}">
        <p14:creationId xmlns:p14="http://schemas.microsoft.com/office/powerpoint/2010/main" val="1564518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55876"/>
            <a:ext cx="79928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Инклюзивное образование обеспечивает максимальную социализацию детей с ОВЗ в соответствии с индивидуальными психофизическими возможностями каждого ребёнка; формирует у всех участников образовательной деятельности таких общечеловеческих ценностей, как взаимное уважение, толерантность, осознание себя частью общества, предоставляет возможности для развития навыков и талантов конкретного человека, возможность взаимопомощи и развития у всех людей способностей, необходимых для общения.  В ходе инклюзивного образования происходит рост педагогического мастерства,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педагогической компетентности и ответственности педагогов и родителей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расширяется образовательное пространство ДОУ и повышается его социальный статус, скоординированная деятельность всех участников образовательного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процесса;обеспечивается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информационно методическое сопровождение семей детей с ОВЗ. Инклюзивное образование обладает ресурсами, направленными на стимулирование равноправия воспитанников и их участия во всех делах коллектива. </a:t>
            </a:r>
            <a:endParaRPr lang="ru-RU" sz="16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786050" y="0"/>
            <a:ext cx="2971800" cy="876320"/>
          </a:xfrm>
        </p:spPr>
        <p:txBody>
          <a:bodyPr/>
          <a:lstStyle/>
          <a:p>
            <a:r>
              <a:rPr lang="ru-RU" dirty="0">
                <a:solidFill>
                  <a:schemeClr val="accent3"/>
                </a:solidFill>
              </a:rPr>
              <a:t>Вывод:</a:t>
            </a:r>
          </a:p>
        </p:txBody>
      </p:sp>
      <p:pic>
        <p:nvPicPr>
          <p:cNvPr id="8" name="Содержимое 7" descr="00004447[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99792" y="4149085"/>
            <a:ext cx="3168352" cy="2132563"/>
          </a:xfrm>
        </p:spPr>
      </p:pic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038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682081" y="1196752"/>
            <a:ext cx="820891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Инклюзивное (включающее)  образование – это шаг на пути достижения конечной цели – создания включающего общества, которое позволит всем детям и взрослым, независимо от пола, возраста, этнической принадлежности, способностей, наличия или отсутствия нарушений развития и ВИЧ-инфекции, участвовать в жизни общества и вносить в нее свой вклад. В таком обществе отличия уважаются и ценятся, а с дискриминацией и предрассудками в политике, повседневной жизни и деятельности» </a:t>
            </a:r>
            <a:b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Д.А. Медведев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2081" y="4416206"/>
            <a:ext cx="38777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4314825" algn="l"/>
              </a:tabLst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«…Из того, как общество относится к инвалидам делают выводы о том, насколько оно цивилизовано.</a:t>
            </a:r>
          </a:p>
          <a:p>
            <a:pPr eaLnBrk="0" hangingPunct="0">
              <a:tabLst>
                <a:tab pos="4314825" algn="l"/>
              </a:tabLst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России здесь есть чему учиться»</a:t>
            </a:r>
          </a:p>
          <a:p>
            <a:pPr eaLnBrk="0" hangingPunct="0">
              <a:tabLst>
                <a:tab pos="4314825" algn="l"/>
              </a:tabLst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В.В. Путин </a:t>
            </a:r>
            <a:endParaRPr lang="ru-RU" b="1" dirty="0">
              <a:solidFill>
                <a:srgbClr val="7030A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3140968"/>
            <a:ext cx="3744416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7337" y="1047155"/>
            <a:ext cx="53344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ребёнка интересен и пуглив.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ребёнка безобразен и красив. Неуклюж, порою странен, добродушен и открыт.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ребёнка иногда он нас страшит… Почему он агрессивен? Почему он так закрыт? Почему он так испуган? Почему не говорит? ….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ребёнка –он закрыт от глаз чужих. Мир «особого» ребёнка -допускает лишь своих!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568" y="3380698"/>
            <a:ext cx="3137441" cy="27046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112" y="1772816"/>
            <a:ext cx="3020847" cy="418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700" dirty="0"/>
              <a:t>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  <a:p>
            <a:r>
              <a:rPr lang="ru-RU" sz="1700" b="1" dirty="0">
                <a:solidFill>
                  <a:schemeClr val="accent5"/>
                </a:solidFill>
              </a:rPr>
              <a:t>Адаптированная основная образовательная программа</a:t>
            </a:r>
            <a:r>
              <a:rPr lang="ru-RU" sz="1700" dirty="0"/>
              <a:t> – образовательная программа, адаптированная для обучения определенных категорий лиц с ограниченными возможностями здоровья, в том числе с инвалидностью.</a:t>
            </a:r>
          </a:p>
          <a:p>
            <a:r>
              <a:rPr lang="ru-RU" sz="1700" b="1" dirty="0">
                <a:solidFill>
                  <a:schemeClr val="accent5"/>
                </a:solidFill>
              </a:rPr>
              <a:t>Адаптированная образовательная программа </a:t>
            </a:r>
            <a:r>
              <a:rPr lang="ru-RU" sz="1700" dirty="0"/>
              <a:t>– это образовательная программа, адаптированная для обучения ребенка с ОВЗ (в том числе с инвалидностью), разрабатывается на базе основной общеобразовательной программы, с учетом адаптированной основной образовательной программы и в соответствии с психофизическими особенностями и особыми образовательными потребностями категории лиц с ОВЗ. </a:t>
            </a:r>
          </a:p>
        </p:txBody>
      </p:sp>
    </p:spTree>
    <p:extLst>
      <p:ext uri="{BB962C8B-B14F-4D97-AF65-F5344CB8AC3E}">
        <p14:creationId xmlns:p14="http://schemas.microsoft.com/office/powerpoint/2010/main" val="3619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86409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3"/>
                </a:solidFill>
              </a:rPr>
              <a:t>Инклюзивное образование базируется на следующих принципах: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327896" cy="4620000"/>
          </a:xfrm>
        </p:spPr>
        <p:txBody>
          <a:bodyPr>
            <a:normAutofit/>
          </a:bodyPr>
          <a:lstStyle/>
          <a:p>
            <a:r>
              <a:rPr lang="ru-RU" sz="1800" dirty="0"/>
              <a:t>1. Ценность человека не зависит от его способностей и достижений.</a:t>
            </a:r>
          </a:p>
          <a:p>
            <a:r>
              <a:rPr lang="ru-RU" sz="1800" dirty="0"/>
              <a:t>2. Каждый человек способен чувствовать и думать.</a:t>
            </a:r>
          </a:p>
          <a:p>
            <a:r>
              <a:rPr lang="ru-RU" sz="1800" dirty="0"/>
              <a:t>3. Каждый человек имеет право на общение и на то, чтобы быть услышанным.</a:t>
            </a:r>
          </a:p>
          <a:p>
            <a:r>
              <a:rPr lang="ru-RU" sz="1800" dirty="0"/>
              <a:t>4. Все люди нуждаются друг в друге.</a:t>
            </a:r>
          </a:p>
          <a:p>
            <a:r>
              <a:rPr lang="ru-RU" sz="1800" dirty="0"/>
              <a:t>5. Подлинное образование может осуществляться только в контексте реальных взаимоотношений.</a:t>
            </a:r>
          </a:p>
          <a:p>
            <a:r>
              <a:rPr lang="ru-RU" sz="1800" dirty="0"/>
              <a:t>6. Все люди нуждаются в поддержке и дружбе ровесников.</a:t>
            </a:r>
          </a:p>
          <a:p>
            <a:r>
              <a:rPr lang="ru-RU" sz="1800" dirty="0"/>
              <a:t>7. Для всех обучающихся достижение прогресса скорее может быть в том, что они могут делать, чем в том, что не могут.</a:t>
            </a:r>
          </a:p>
          <a:p>
            <a:r>
              <a:rPr lang="ru-RU" sz="1800" dirty="0"/>
              <a:t>8. Разнообразие усиливает все стороны жизни человека.</a:t>
            </a:r>
            <a:br>
              <a:rPr lang="ru-RU" sz="1800" dirty="0"/>
            </a:br>
            <a:r>
              <a:rPr lang="ru-RU" sz="1800" dirty="0"/>
              <a:t>9. Все обучающиеся должны быть успешными.</a:t>
            </a:r>
          </a:p>
          <a:p>
            <a:r>
              <a:rPr lang="ru-RU" sz="1800" dirty="0"/>
              <a:t>10. Внимание педагога фокусируется на возможностях и сильных сторонах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277305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7584" y="116632"/>
            <a:ext cx="3024336" cy="91440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3"/>
                </a:solidFill>
              </a:rPr>
              <a:t>Актуальность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>
          <a:xfrm>
            <a:off x="4355976" y="522258"/>
            <a:ext cx="4154671" cy="513165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 каждым годом увеличивается число детей с ограниченными физическими и психическими возможностями, поэтому вопрос об инклюзивном образовании является актуальным.</a:t>
            </a:r>
          </a:p>
          <a:p>
            <a:r>
              <a:rPr lang="ru-RU" dirty="0"/>
              <a:t> И если для родителей нормально развивающегося ребенка детский сад - это место, где он может пообщаться, поиграть с другими детьми, интересно провести время, узнать что-то новое, то для семей, воспитывающих детей с ОВЗ, детский сад может быть местом, где их ребенок может полноценно развиваться и адаптироваться, приспосабливаться к жизни, так как построение коррекционно-развивающей программы в ДОУ обеспечивает социальную направленность педагогических воздействий и социализацию ребенка с ОВЗ. </a:t>
            </a:r>
            <a:br>
              <a:rPr lang="ru-RU" dirty="0"/>
            </a:br>
            <a:r>
              <a:rPr lang="ru-RU" dirty="0"/>
              <a:t>Чем раньше начинается работа с ребенком, имеющим ОВЗ, тем выше его шансы на адаптацию и социализацию в обществе. 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94073"/>
            <a:ext cx="3552825" cy="2466975"/>
          </a:xfrm>
        </p:spPr>
      </p:pic>
    </p:spTree>
    <p:extLst>
      <p:ext uri="{BB962C8B-B14F-4D97-AF65-F5344CB8AC3E}">
        <p14:creationId xmlns:p14="http://schemas.microsoft.com/office/powerpoint/2010/main" val="414415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504056"/>
          </a:xfrm>
        </p:spPr>
        <p:txBody>
          <a:bodyPr>
            <a:normAutofit/>
          </a:bodyPr>
          <a:lstStyle/>
          <a:p>
            <a:r>
              <a:rPr lang="ru-RU" sz="2000" dirty="0"/>
              <a:t>                        </a:t>
            </a:r>
            <a:r>
              <a:rPr lang="ru-RU" sz="2000" dirty="0">
                <a:solidFill>
                  <a:schemeClr val="accent3"/>
                </a:solidFill>
              </a:rPr>
              <a:t>Немного из истории.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1052736"/>
            <a:ext cx="8280920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400" dirty="0"/>
              <a:t> Инклюзивное обучение и воспитание – закономерный этап развития системы образования в любой  стране мира, процесс, в который вовлечены все высокоразвитые страны, в том числе и Россия. О проблеме   инклюзивного  образования   говорить начали давно, но  начиная с 1970-х годов, она стала приобретать все большие масштабы</a:t>
            </a:r>
          </a:p>
          <a:p>
            <a:pPr marL="0" indent="0">
              <a:buNone/>
            </a:pPr>
            <a:r>
              <a:rPr lang="ru-RU" sz="1400" dirty="0"/>
              <a:t>      В  США инклюзивные ДОУ стали серьезной альтернативой специализированным. По данным министерства образования  в США более 50 % детей дошкольного возраста с ОВЗ  воспитываются в государственных инклюзивных ДОУ.  В Швеции и Португалии почти все дети с ОВЗ  посещают общие детские сады.   В Венгрии, Франции и Германии действуют специализированные учреждения, и разные формы инклюзивных ДОУ. Количество детей, посещающих инклюзивные дошкольные учреждения, в разных регионах каждой из этих стран разное.   В Германии  около 80 % детей дошкольного возраста с ОВЗ.</a:t>
            </a:r>
          </a:p>
          <a:p>
            <a:pPr marL="0" indent="0">
              <a:buNone/>
            </a:pPr>
            <a:r>
              <a:rPr lang="ru-RU" sz="1400" dirty="0"/>
              <a:t>     В современной образовательной политике США и Европы получили развитие несколько подходов, в том числе:   расширение доступа к образованию (</a:t>
            </a:r>
            <a:r>
              <a:rPr lang="ru-RU" sz="1400" dirty="0" err="1"/>
              <a:t>widening</a:t>
            </a:r>
            <a:r>
              <a:rPr lang="ru-RU" sz="1400" dirty="0"/>
              <a:t> </a:t>
            </a:r>
            <a:r>
              <a:rPr lang="ru-RU" sz="1400" dirty="0" err="1"/>
              <a:t>participation</a:t>
            </a:r>
            <a:r>
              <a:rPr lang="ru-RU" sz="1400" dirty="0"/>
              <a:t>); </a:t>
            </a:r>
            <a:r>
              <a:rPr lang="ru-RU" sz="1400" dirty="0" err="1"/>
              <a:t>мэйнстриминг</a:t>
            </a:r>
            <a:r>
              <a:rPr lang="ru-RU" sz="1400" dirty="0"/>
              <a:t> (</a:t>
            </a:r>
            <a:r>
              <a:rPr lang="ru-RU" sz="1400" dirty="0" err="1"/>
              <a:t>mainstreaming</a:t>
            </a:r>
            <a:r>
              <a:rPr lang="ru-RU" sz="1400" dirty="0"/>
              <a:t>) - предполагает, что ученики-инвалиды общаются со сверстниками на праздниках, в различных досуговых программах; интеграция (</a:t>
            </a:r>
            <a:r>
              <a:rPr lang="ru-RU" sz="1400" dirty="0" err="1"/>
              <a:t>integration</a:t>
            </a:r>
            <a:r>
              <a:rPr lang="ru-RU" sz="1400" dirty="0"/>
              <a:t>) - приведение потребностей детей с психическими и физическими нарушениями в соответствие с системой образования, остающейся в целом неизменной, не приспособленной для них; предполагает пространственное «соприсутствие» детей с особенностями развития и обычных детей в ДОУ . Это первый шаг от классической системы специального образования (предполагающей разделение «особых» и «нормальных» детей), в сторону образования, признающего различия между людьми как ценность и понимающего каждого человека как полноправного участника образовательного процесса; включение, или инклюзия - реформирование детских садов и школ перепланировка учебных помещений так, чтобы они отвечали нуждам и потребностям всех детей без исключения. </a:t>
            </a:r>
          </a:p>
        </p:txBody>
      </p:sp>
    </p:spTree>
    <p:extLst>
      <p:ext uri="{BB962C8B-B14F-4D97-AF65-F5344CB8AC3E}">
        <p14:creationId xmlns:p14="http://schemas.microsoft.com/office/powerpoint/2010/main" val="51430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/>
              <a:t>В  России   начали  решать проблему социализации детей с ОВЗ через создание специальных реабилитационных центров.  Основная  особенностью такого центра  -   только здоровые педагоги общались с детьми-инвалидами. </a:t>
            </a:r>
          </a:p>
          <a:p>
            <a:pPr marL="0" indent="0">
              <a:buNone/>
            </a:pPr>
            <a:r>
              <a:rPr lang="ru-RU" sz="1400" dirty="0"/>
              <a:t>    Первые инклюзивные ОУ появились в нашей стране на рубеже 1980-1990 годов. В Москве в 1991 году  школа инклюзивного образования "Ковчег" (№1321). Основная  особенность в случае инклюзивного образования - здоровые дети общаются с детьми инвалидами</a:t>
            </a:r>
          </a:p>
          <a:p>
            <a:pPr marL="0" indent="0">
              <a:buNone/>
            </a:pPr>
            <a:r>
              <a:rPr lang="ru-RU" sz="1400" dirty="0"/>
              <a:t>   В 1992 году в России в 11-ти регионах были созданы экспериментальные площадки по интегрированному обучению детей-инвалидов.  По результатам эксперимента были проведены две международные конференции   В 2001 году участники конференции приняли Концепцию интегрированного образования лиц с ОВЗ.  С целью подготовки педагогов к работе с детьми с ограниченными возможностями здоровья коллегия Министерства образования Российской Федерации приняла решение о вводе в учебные планы педагогических вузов с 1 сентября 1996 года курсов «Основы специальной (коррекционной) педагогики» и «Особенности психологии детей с ОВЗ ».        Сразу же появились рекомендации учреждениям дополнительного профобразования педагогов ввести эти курсы в планы повышения квалификации педагогов  ОУ.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2938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accent3"/>
                </a:solidFill>
              </a:rPr>
              <a:t>3 подхода в обучении детей с ограниченными возможностями здоровья(ОВЗ)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/>
          </a:bodyPr>
          <a:lstStyle/>
          <a:p>
            <a:r>
              <a:rPr lang="ru-RU" sz="2000" dirty="0"/>
              <a:t>1.Дифференцированное(создание коррекционных учреждений 8 видов)</a:t>
            </a:r>
          </a:p>
          <a:p>
            <a:endParaRPr lang="ru-RU" sz="2000" dirty="0"/>
          </a:p>
          <a:p>
            <a:r>
              <a:rPr lang="ru-RU" sz="2000" dirty="0"/>
              <a:t>2.Интегрированное(создание коррекционных классов, групп о ОУ)</a:t>
            </a:r>
          </a:p>
          <a:p>
            <a:pPr marL="137160" indent="0">
              <a:buNone/>
            </a:pPr>
            <a:endParaRPr lang="ru-RU" sz="2000" dirty="0"/>
          </a:p>
          <a:p>
            <a:r>
              <a:rPr lang="ru-RU" sz="2000" dirty="0"/>
              <a:t>3.Инклюзивное( образование детей с ОВЗ в обычном ОУ)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3"/>
                </a:solidFill>
              </a:rPr>
              <a:t>Инклюзия – это не интеграция, это более широкое понятие!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3931920" cy="4389120"/>
          </a:xfrm>
        </p:spPr>
        <p:txBody>
          <a:bodyPr>
            <a:normAutofit fontScale="92500" lnSpcReduction="20000"/>
          </a:bodyPr>
          <a:lstStyle/>
          <a:p>
            <a:r>
              <a:rPr lang="ru-RU" sz="1400" dirty="0"/>
              <a:t>Дети живут вместе в обычной группе детского сада </a:t>
            </a:r>
          </a:p>
          <a:p>
            <a:r>
              <a:rPr lang="ru-RU" sz="1400" dirty="0"/>
              <a:t>Специалисты помогают детям. </a:t>
            </a:r>
          </a:p>
          <a:p>
            <a:r>
              <a:rPr lang="ru-RU" sz="1400" dirty="0"/>
              <a:t>Обычные группы изменяются. </a:t>
            </a:r>
          </a:p>
          <a:p>
            <a:r>
              <a:rPr lang="ru-RU" sz="1400" dirty="0"/>
              <a:t>Внимание акцентируется на возможности и сильные стороны ребенка</a:t>
            </a:r>
          </a:p>
          <a:p>
            <a:r>
              <a:rPr lang="ru-RU" sz="1400" dirty="0"/>
              <a:t>Дети учатся терпимости - воспринимают человеческие различия как обычные.</a:t>
            </a:r>
          </a:p>
          <a:p>
            <a:r>
              <a:rPr lang="ru-RU" sz="1400" dirty="0"/>
              <a:t>Дети-инвалиды получают полноценное и эффективное образование для того, чтобы жить полной жизнью. </a:t>
            </a:r>
          </a:p>
          <a:p>
            <a:r>
              <a:rPr lang="ru-RU" sz="1400" dirty="0"/>
              <a:t>Проблемы развития, эмоциональное состояние детей-инвалидов становятся важными для окружающих</a:t>
            </a:r>
          </a:p>
          <a:p>
            <a:r>
              <a:rPr lang="ru-RU" sz="1400" dirty="0"/>
              <a:t>Выделение «особых» групп в детском саду часто ведет к исключению «особых» детей из социальной жизни детского сада, создает определенные барьеры в общении и взаимодействии детей.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340768"/>
            <a:ext cx="3932237" cy="2618471"/>
          </a:xfrm>
        </p:spPr>
      </p:pic>
    </p:spTree>
    <p:extLst>
      <p:ext uri="{BB962C8B-B14F-4D97-AF65-F5344CB8AC3E}">
        <p14:creationId xmlns:p14="http://schemas.microsoft.com/office/powerpoint/2010/main" val="1140491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</TotalTime>
  <Words>2330</Words>
  <Application>Microsoft Office PowerPoint</Application>
  <PresentationFormat>Экран (4:3)</PresentationFormat>
  <Paragraphs>159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Verdana</vt:lpstr>
      <vt:lpstr>Wingdings</vt:lpstr>
      <vt:lpstr>Wingdings 2</vt:lpstr>
      <vt:lpstr>Аспект</vt:lpstr>
      <vt:lpstr>  «Инклюзивное образование в                          ДОУ»                              </vt:lpstr>
      <vt:lpstr>Основные понятия:</vt:lpstr>
      <vt:lpstr>Презентация PowerPoint</vt:lpstr>
      <vt:lpstr>Инклюзивное образование базируется на следующих принципах:</vt:lpstr>
      <vt:lpstr>Актуальность</vt:lpstr>
      <vt:lpstr>                        Немного из истории.</vt:lpstr>
      <vt:lpstr>Презентация PowerPoint</vt:lpstr>
      <vt:lpstr>3 подхода в обучении детей с ограниченными возможностями здоровья(ОВЗ)</vt:lpstr>
      <vt:lpstr>Инклюзия – это не интеграция, это более широкое понятие!</vt:lpstr>
      <vt:lpstr>                Проблемы инклюзии в России.</vt:lpstr>
      <vt:lpstr>Преимущества инклюзивного образования </vt:lpstr>
      <vt:lpstr>Законодательная база в области инклюзивного образования</vt:lpstr>
      <vt:lpstr>     Категории детей с ОВЗ:</vt:lpstr>
      <vt:lpstr>Презентация PowerPoint</vt:lpstr>
      <vt:lpstr>Презентация PowerPoint</vt:lpstr>
      <vt:lpstr>Презентация PowerPoint</vt:lpstr>
      <vt:lpstr>Виды инклюзии в воспитательно-образовательном процессе ДОУ.</vt:lpstr>
      <vt:lpstr>Презентация PowerPoint</vt:lpstr>
      <vt:lpstr>Инклюзивная практика осуществляется как в процессе реализации образовательных программ (АООП, АОП), так и в ходе режимных моментов </vt:lpstr>
      <vt:lpstr>Вывод: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Павлозавр</dc:creator>
  <cp:lastModifiedBy>User</cp:lastModifiedBy>
  <cp:revision>172</cp:revision>
  <dcterms:created xsi:type="dcterms:W3CDTF">2013-11-12T08:25:55Z</dcterms:created>
  <dcterms:modified xsi:type="dcterms:W3CDTF">2019-09-20T02:44:31Z</dcterms:modified>
</cp:coreProperties>
</file>