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302" r:id="rId3"/>
    <p:sldId id="301" r:id="rId4"/>
    <p:sldId id="282" r:id="rId5"/>
    <p:sldId id="266" r:id="rId6"/>
    <p:sldId id="305" r:id="rId7"/>
    <p:sldId id="276" r:id="rId8"/>
    <p:sldId id="274" r:id="rId9"/>
    <p:sldId id="289" r:id="rId10"/>
    <p:sldId id="295" r:id="rId11"/>
    <p:sldId id="288" r:id="rId12"/>
    <p:sldId id="299" r:id="rId13"/>
    <p:sldId id="290" r:id="rId14"/>
    <p:sldId id="291" r:id="rId15"/>
    <p:sldId id="292" r:id="rId16"/>
    <p:sldId id="293" r:id="rId17"/>
    <p:sldId id="296" r:id="rId18"/>
    <p:sldId id="304" r:id="rId19"/>
    <p:sldId id="264" r:id="rId20"/>
    <p:sldId id="30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napToGrid="0">
      <p:cViewPr varScale="1">
        <p:scale>
          <a:sx n="81" d="100"/>
          <a:sy n="81" d="100"/>
        </p:scale>
        <p:origin x="7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EDC4E-01C2-4FF7-B2F2-91958C878CA4}" type="datetimeFigureOut">
              <a:rPr lang="ru-RU" smtClean="0"/>
              <a:pPr/>
              <a:t>21.01.2020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E01F4-79F7-481D-B360-22BFFA7C689C}" type="slidenum">
              <a:rPr lang="ru-RU" smtClean="0"/>
              <a:pPr/>
              <a:t>‹#›</a:t>
            </a:fld>
            <a:endParaRPr lang="ru-RU"/>
          </a:p>
        </p:txBody>
      </p:sp>
    </p:spTree>
    <p:extLst>
      <p:ext uri="{BB962C8B-B14F-4D97-AF65-F5344CB8AC3E}">
        <p14:creationId xmlns:p14="http://schemas.microsoft.com/office/powerpoint/2010/main" val="11849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1E01F4-79F7-481D-B360-22BFFA7C689C}" type="slidenum">
              <a:rPr lang="ru-RU" smtClean="0"/>
              <a:pPr/>
              <a:t>1</a:t>
            </a:fld>
            <a:endParaRPr lang="ru-RU"/>
          </a:p>
        </p:txBody>
      </p:sp>
    </p:spTree>
    <p:extLst>
      <p:ext uri="{BB962C8B-B14F-4D97-AF65-F5344CB8AC3E}">
        <p14:creationId xmlns:p14="http://schemas.microsoft.com/office/powerpoint/2010/main" val="75464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784626"/>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3061918384"/>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1558144695"/>
      </p:ext>
    </p:extLst>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05973512"/>
      </p:ext>
    </p:extLst>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2687318669"/>
      </p:ext>
    </p:extLst>
  </p:cSld>
  <p:clrMapOvr>
    <a:masterClrMapping/>
  </p:clrMapOvr>
  <p:transition spd="slow">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72160947"/>
      </p:ext>
    </p:extLst>
  </p:cSld>
  <p:clrMapOvr>
    <a:masterClrMapping/>
  </p:clrMapOvr>
  <p:transition spd="slow">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55137971"/>
      </p:ext>
    </p:extLst>
  </p:cSld>
  <p:clrMapOvr>
    <a:masterClrMapping/>
  </p:clrMapOvr>
  <p:transition spd="slow">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3488512836"/>
      </p:ext>
    </p:extLst>
  </p:cSld>
  <p:clrMapOvr>
    <a:masterClrMapping/>
  </p:clrMapOvr>
  <p:transition spd="slow">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3030038479"/>
      </p:ext>
    </p:extLst>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190265540"/>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764620014"/>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1594553803"/>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28734684"/>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3701024628"/>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3954651732"/>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2545775065"/>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AA83F8C-D42C-4DD4-A801-4B94775F9BB8}" type="datetimeFigureOut">
              <a:rPr lang="ru-RU" smtClean="0"/>
              <a:pPr/>
              <a:t>21.01.2020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3FE160-655B-4C2A-8CA6-127894BB8150}" type="slidenum">
              <a:rPr lang="ru-RU" smtClean="0"/>
              <a:pPr/>
              <a:t>‹#›</a:t>
            </a:fld>
            <a:endParaRPr lang="ru-RU"/>
          </a:p>
        </p:txBody>
      </p:sp>
    </p:spTree>
    <p:extLst>
      <p:ext uri="{BB962C8B-B14F-4D97-AF65-F5344CB8AC3E}">
        <p14:creationId xmlns:p14="http://schemas.microsoft.com/office/powerpoint/2010/main" val="479517212"/>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AA83F8C-D42C-4DD4-A801-4B94775F9BB8}" type="datetimeFigureOut">
              <a:rPr lang="ru-RU" smtClean="0"/>
              <a:pPr/>
              <a:t>21.01.2020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83FE160-655B-4C2A-8CA6-127894BB8150}" type="slidenum">
              <a:rPr lang="ru-RU" smtClean="0"/>
              <a:pPr/>
              <a:t>‹#›</a:t>
            </a:fld>
            <a:endParaRPr lang="ru-RU"/>
          </a:p>
        </p:txBody>
      </p:sp>
    </p:spTree>
    <p:extLst>
      <p:ext uri="{BB962C8B-B14F-4D97-AF65-F5344CB8AC3E}">
        <p14:creationId xmlns:p14="http://schemas.microsoft.com/office/powerpoint/2010/main" val="34416753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ransition spd="slow">
    <p:wedge/>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дети: Дети читают в парке иллюстрации Иллюстрац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5154"/>
            <a:ext cx="12192000" cy="707315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889812" y="336176"/>
            <a:ext cx="6302188" cy="2622177"/>
          </a:xfrm>
        </p:spPr>
        <p:txBody>
          <a:bodyPr>
            <a:noAutofit/>
          </a:bodyPr>
          <a:lstStyle/>
          <a:p>
            <a:pPr algn="ctr"/>
            <a:r>
              <a:rPr lang="ru-RU" sz="3200" b="1" i="1" dirty="0">
                <a:solidFill>
                  <a:schemeClr val="bg1"/>
                </a:solidFill>
                <a:latin typeface="Times New Roman" panose="02020503050405090304" pitchFamily="18" charset="0"/>
                <a:cs typeface="Times New Roman" panose="02020503050405090304" pitchFamily="18" charset="0"/>
              </a:rPr>
              <a:t>Развитие игровой деятельности детей дошкольного возраста</a:t>
            </a:r>
            <a:br>
              <a:rPr lang="ru-RU" sz="4000" b="1" i="1" dirty="0">
                <a:solidFill>
                  <a:schemeClr val="bg1"/>
                </a:solidFill>
                <a:latin typeface="Times New Roman" panose="02020503050405090304" pitchFamily="18" charset="0"/>
                <a:cs typeface="Times New Roman" panose="02020503050405090304" pitchFamily="18" charset="0"/>
              </a:rPr>
            </a:br>
            <a:r>
              <a:rPr lang="ru-RU" sz="2400" b="1" i="1" dirty="0">
                <a:solidFill>
                  <a:schemeClr val="bg1"/>
                </a:solidFill>
                <a:latin typeface="Times New Roman" panose="02020503050405090304" pitchFamily="18" charset="0"/>
                <a:cs typeface="Times New Roman" panose="02020503050405090304" pitchFamily="18" charset="0"/>
              </a:rPr>
              <a:t>Подготовила: воспитатель </a:t>
            </a:r>
            <a:br>
              <a:rPr lang="ru-RU" sz="2400" b="1" i="1" dirty="0">
                <a:solidFill>
                  <a:schemeClr val="bg1"/>
                </a:solidFill>
                <a:latin typeface="Times New Roman" panose="02020503050405090304" pitchFamily="18" charset="0"/>
                <a:cs typeface="Times New Roman" panose="02020503050405090304" pitchFamily="18" charset="0"/>
              </a:rPr>
            </a:br>
            <a:r>
              <a:rPr lang="ru-RU" sz="2400" b="1" i="1" dirty="0">
                <a:solidFill>
                  <a:schemeClr val="bg1"/>
                </a:solidFill>
                <a:latin typeface="Times New Roman" panose="02020503050405090304" pitchFamily="18" charset="0"/>
                <a:cs typeface="Times New Roman" panose="02020503050405090304" pitchFamily="18" charset="0"/>
              </a:rPr>
              <a:t>Потапова </a:t>
            </a:r>
            <a:r>
              <a:rPr lang="ru-RU" sz="2400" b="1" i="1" dirty="0" err="1">
                <a:solidFill>
                  <a:schemeClr val="bg1"/>
                </a:solidFill>
                <a:latin typeface="Times New Roman" panose="02020503050405090304" pitchFamily="18" charset="0"/>
                <a:cs typeface="Times New Roman" panose="02020503050405090304" pitchFamily="18" charset="0"/>
              </a:rPr>
              <a:t>юлия</a:t>
            </a:r>
            <a:r>
              <a:rPr lang="ru-RU" sz="2400" b="1" i="1" dirty="0">
                <a:solidFill>
                  <a:schemeClr val="bg1"/>
                </a:solidFill>
                <a:latin typeface="Times New Roman" panose="02020503050405090304" pitchFamily="18" charset="0"/>
                <a:cs typeface="Times New Roman" panose="02020503050405090304" pitchFamily="18" charset="0"/>
              </a:rPr>
              <a:t> </a:t>
            </a:r>
            <a:r>
              <a:rPr lang="ru-RU" sz="2400" b="1" i="1" dirty="0" err="1">
                <a:solidFill>
                  <a:schemeClr val="bg1"/>
                </a:solidFill>
                <a:latin typeface="Times New Roman" panose="02020503050405090304" pitchFamily="18" charset="0"/>
                <a:cs typeface="Times New Roman" panose="02020503050405090304" pitchFamily="18" charset="0"/>
              </a:rPr>
              <a:t>андреевна</a:t>
            </a:r>
            <a:br>
              <a:rPr lang="ru-RU" sz="2400" b="1" i="1" dirty="0">
                <a:solidFill>
                  <a:schemeClr val="bg1"/>
                </a:solidFill>
                <a:latin typeface="Times New Roman" panose="02020503050405090304" pitchFamily="18" charset="0"/>
                <a:cs typeface="Times New Roman" panose="02020503050405090304" pitchFamily="18" charset="0"/>
              </a:rPr>
            </a:br>
            <a:r>
              <a:rPr lang="ru-RU" sz="2400" b="1" i="1" dirty="0">
                <a:solidFill>
                  <a:schemeClr val="bg1"/>
                </a:solidFill>
                <a:latin typeface="Times New Roman" panose="02020503050405090304" pitchFamily="18" charset="0"/>
                <a:cs typeface="Times New Roman" panose="02020503050405090304" pitchFamily="18" charset="0"/>
              </a:rPr>
              <a:t> </a:t>
            </a:r>
            <a:r>
              <a:rPr lang="ru-RU" sz="2400" b="1" i="1" dirty="0" err="1">
                <a:solidFill>
                  <a:schemeClr val="bg1"/>
                </a:solidFill>
                <a:latin typeface="Times New Roman" panose="02020503050405090304" pitchFamily="18" charset="0"/>
                <a:cs typeface="Times New Roman" panose="02020503050405090304" pitchFamily="18" charset="0"/>
              </a:rPr>
              <a:t>п.мотыгино</a:t>
            </a:r>
            <a:endParaRPr lang="ru-RU" sz="2400" b="1" i="1" dirty="0">
              <a:solidFill>
                <a:schemeClr val="bg1"/>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75454324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картинки дети играют в детском сад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153" y="551328"/>
            <a:ext cx="5190565" cy="582257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36023" y="793378"/>
            <a:ext cx="5351930" cy="4893647"/>
          </a:xfrm>
          <a:prstGeom prst="rect">
            <a:avLst/>
          </a:prstGeom>
        </p:spPr>
        <p:txBody>
          <a:bodyPr wrap="square">
            <a:spAutoFit/>
          </a:bodyPr>
          <a:lstStyle/>
          <a:p>
            <a:r>
              <a:rPr lang="ru-RU" sz="2400" b="1" dirty="0">
                <a:solidFill>
                  <a:schemeClr val="bg1"/>
                </a:solidFill>
                <a:latin typeface="Times New Roman" panose="02020503050405090304" pitchFamily="18" charset="0"/>
                <a:cs typeface="Times New Roman" panose="02020503050405090304" pitchFamily="18" charset="0"/>
              </a:rPr>
              <a:t>СЮЖЕТНО-ДИДАКТИЧЕСКАЯ </a:t>
            </a:r>
          </a:p>
          <a:p>
            <a:r>
              <a:rPr lang="ru-RU" sz="2400" b="1" dirty="0">
                <a:solidFill>
                  <a:schemeClr val="bg1"/>
                </a:solidFill>
                <a:latin typeface="Times New Roman" panose="02020503050405090304" pitchFamily="18" charset="0"/>
                <a:cs typeface="Times New Roman" panose="02020503050405090304" pitchFamily="18" charset="0"/>
              </a:rPr>
              <a:t>(СЮЖЕТНО-РОЛЕВЯ)ИГРА ПОМОГАЕТ РАЗВИВАТЬ ЗАПАС ИГРОВЫХ ДЕЙСТВИЙ С ИГРУШКАМИ, ДАЕТ ПРЕДСТАВЛЕНИЕ О МНОЖЕСТВЕ СЮЖЕТОВ КОТОРЫЕ МОЖНО ОБИГРАТЬ, ФОРМИРУЕТ УМЕНИЕ ИГРАТЬ ОТДЕЛЬНО И С КОЛЛЕКТИВОМ, РАЗВИВАЕТ ТВОРЧЕСКИЕ И КОММУНИКАТИВНЫЕ СПОСОБНОСТИ ДЕТЕЙ</a:t>
            </a:r>
            <a:endParaRPr lang="ru-RU" sz="2400" dirty="0"/>
          </a:p>
        </p:txBody>
      </p:sp>
    </p:spTree>
    <p:extLst>
      <p:ext uri="{BB962C8B-B14F-4D97-AF65-F5344CB8AC3E}">
        <p14:creationId xmlns:p14="http://schemas.microsoft.com/office/powerpoint/2010/main" val="3006422766"/>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846054"/>
            <a:ext cx="8534400" cy="4148346"/>
          </a:xfrm>
        </p:spPr>
        <p:txBody>
          <a:bodyPr>
            <a:normAutofit/>
          </a:bodyPr>
          <a:lstStyle/>
          <a:p>
            <a:br>
              <a:rPr lang="ru-RU" sz="1400" dirty="0">
                <a:solidFill>
                  <a:schemeClr val="bg1"/>
                </a:solidFill>
              </a:rPr>
            </a:br>
            <a:endParaRPr lang="ru-RU" sz="1400" dirty="0">
              <a:solidFill>
                <a:schemeClr val="bg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242" y="551215"/>
            <a:ext cx="6171429" cy="57460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Прямоугольник 5"/>
          <p:cNvSpPr/>
          <p:nvPr/>
        </p:nvSpPr>
        <p:spPr>
          <a:xfrm>
            <a:off x="7685469" y="1492370"/>
            <a:ext cx="3191774" cy="33039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503050405090304" pitchFamily="18" charset="0"/>
                <a:cs typeface="Times New Roman" panose="02020503050405090304" pitchFamily="18" charset="0"/>
              </a:rPr>
              <a:t>Сюжетно-дидактическая игра </a:t>
            </a:r>
          </a:p>
          <a:p>
            <a:pPr algn="ctr"/>
            <a:r>
              <a:rPr lang="ru-RU" sz="3200" b="1" dirty="0">
                <a:solidFill>
                  <a:schemeClr val="bg1"/>
                </a:solidFill>
                <a:latin typeface="Times New Roman" panose="02020503050405090304" pitchFamily="18" charset="0"/>
                <a:cs typeface="Times New Roman" panose="02020503050405090304" pitchFamily="18" charset="0"/>
              </a:rPr>
              <a:t>«Детская больница»</a:t>
            </a:r>
          </a:p>
        </p:txBody>
      </p:sp>
    </p:spTree>
    <p:extLst>
      <p:ext uri="{BB962C8B-B14F-4D97-AF65-F5344CB8AC3E}">
        <p14:creationId xmlns:p14="http://schemas.microsoft.com/office/powerpoint/2010/main" val="2956721891"/>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332454" y="2070339"/>
            <a:ext cx="3899138" cy="23981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latin typeface="Times New Roman" panose="02020503050405090304" pitchFamily="18" charset="0"/>
                <a:cs typeface="Times New Roman" panose="02020503050405090304" pitchFamily="18" charset="0"/>
              </a:rPr>
              <a:t>Сюжетно-дидактическая игра</a:t>
            </a:r>
          </a:p>
          <a:p>
            <a:pPr algn="ctr"/>
            <a:r>
              <a:rPr lang="ru-RU" sz="2400" b="1" dirty="0">
                <a:solidFill>
                  <a:schemeClr val="bg1"/>
                </a:solidFill>
                <a:latin typeface="Times New Roman" panose="02020503050405090304" pitchFamily="18" charset="0"/>
                <a:cs typeface="Times New Roman" panose="02020503050405090304" pitchFamily="18" charset="0"/>
              </a:rPr>
              <a:t>«Продуктовый магазин»</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985" y="172470"/>
            <a:ext cx="5169995" cy="63313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2197208"/>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83" y="526211"/>
            <a:ext cx="4528868" cy="58314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рямоугольник 2"/>
          <p:cNvSpPr/>
          <p:nvPr/>
        </p:nvSpPr>
        <p:spPr>
          <a:xfrm>
            <a:off x="6590581" y="1889185"/>
            <a:ext cx="4382219" cy="26483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503050405090304" pitchFamily="18" charset="0"/>
                <a:cs typeface="Times New Roman" panose="02020503050405090304" pitchFamily="18" charset="0"/>
              </a:rPr>
              <a:t>Игра- инсценировка </a:t>
            </a:r>
          </a:p>
          <a:p>
            <a:pPr algn="ctr"/>
            <a:r>
              <a:rPr lang="ru-RU" sz="3200" b="1" dirty="0">
                <a:solidFill>
                  <a:schemeClr val="bg1"/>
                </a:solidFill>
                <a:latin typeface="Times New Roman" panose="02020503050405090304" pitchFamily="18" charset="0"/>
                <a:cs typeface="Times New Roman" panose="02020503050405090304" pitchFamily="18" charset="0"/>
              </a:rPr>
              <a:t>«Праздничный ужин»</a:t>
            </a:r>
          </a:p>
        </p:txBody>
      </p:sp>
    </p:spTree>
    <p:extLst>
      <p:ext uri="{BB962C8B-B14F-4D97-AF65-F5344CB8AC3E}">
        <p14:creationId xmlns:p14="http://schemas.microsoft.com/office/powerpoint/2010/main" val="612540367"/>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389" y="388189"/>
            <a:ext cx="4356339" cy="6254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692" y="301926"/>
            <a:ext cx="4794738" cy="6254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81201511"/>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544" y="1440612"/>
            <a:ext cx="4468482" cy="46410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6293" y="1440611"/>
            <a:ext cx="5124091" cy="46410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Прямоугольник 3"/>
          <p:cNvSpPr/>
          <p:nvPr/>
        </p:nvSpPr>
        <p:spPr>
          <a:xfrm>
            <a:off x="2570672" y="301925"/>
            <a:ext cx="6487064" cy="65560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503050405090304" pitchFamily="18" charset="0"/>
                <a:cs typeface="Times New Roman" panose="02020503050405090304" pitchFamily="18" charset="0"/>
              </a:rPr>
              <a:t>Настольно-печатные игры</a:t>
            </a:r>
          </a:p>
        </p:txBody>
      </p:sp>
    </p:spTree>
    <p:extLst>
      <p:ext uri="{BB962C8B-B14F-4D97-AF65-F5344CB8AC3E}">
        <p14:creationId xmlns:p14="http://schemas.microsoft.com/office/powerpoint/2010/main" val="659695000"/>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64" y="258792"/>
            <a:ext cx="5365630" cy="63231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рямоугольник 2"/>
          <p:cNvSpPr/>
          <p:nvPr/>
        </p:nvSpPr>
        <p:spPr>
          <a:xfrm>
            <a:off x="6607833" y="586596"/>
            <a:ext cx="4763551" cy="52362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chemeClr val="bg1"/>
                </a:solidFill>
                <a:latin typeface="Times New Roman" panose="02020503050405090304" pitchFamily="18" charset="0"/>
                <a:cs typeface="Times New Roman" panose="02020503050405090304" pitchFamily="18" charset="0"/>
              </a:rPr>
              <a:t>В нашем ДОУ игры детей происходят </a:t>
            </a:r>
          </a:p>
          <a:p>
            <a:r>
              <a:rPr lang="ru-RU" sz="2400" b="1" dirty="0">
                <a:solidFill>
                  <a:schemeClr val="bg1"/>
                </a:solidFill>
                <a:latin typeface="Times New Roman" panose="02020503050405090304" pitchFamily="18" charset="0"/>
                <a:cs typeface="Times New Roman" panose="02020503050405090304" pitchFamily="18" charset="0"/>
              </a:rPr>
              <a:t>в различных центрах активности, содержащих совокупность образовательных областей, которые обеспечивают разностороннее развитие детей по основным направлениям:</a:t>
            </a:r>
          </a:p>
          <a:p>
            <a:r>
              <a:rPr lang="ru-RU" sz="2400" b="1" dirty="0">
                <a:solidFill>
                  <a:schemeClr val="bg1"/>
                </a:solidFill>
                <a:latin typeface="Times New Roman" panose="02020503050405090304" pitchFamily="18" charset="0"/>
                <a:cs typeface="Times New Roman" panose="02020503050405090304" pitchFamily="18" charset="0"/>
              </a:rPr>
              <a:t>физическое развитие, социально- коммуникативное развитие, познавательное развитие, речевое развитие и </a:t>
            </a:r>
          </a:p>
          <a:p>
            <a:r>
              <a:rPr lang="ru-RU" sz="2400" b="1" dirty="0">
                <a:solidFill>
                  <a:schemeClr val="bg1"/>
                </a:solidFill>
                <a:latin typeface="Times New Roman" panose="02020503050405090304" pitchFamily="18" charset="0"/>
                <a:cs typeface="Times New Roman" panose="02020503050405090304" pitchFamily="18" charset="0"/>
              </a:rPr>
              <a:t>художественно-эстетическое.</a:t>
            </a:r>
          </a:p>
          <a:p>
            <a:endParaRPr lang="ru-RU" sz="2400" b="1" dirty="0">
              <a:solidFill>
                <a:schemeClr val="bg1"/>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13128060"/>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9901" y="526212"/>
            <a:ext cx="6202393" cy="9057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anose="02020503050405090304" pitchFamily="18" charset="0"/>
                <a:cs typeface="Times New Roman" panose="02020503050405090304" pitchFamily="18" charset="0"/>
              </a:rPr>
              <a:t>Словесные дидактические игры</a:t>
            </a:r>
          </a:p>
          <a:p>
            <a:pPr algn="ctr"/>
            <a:r>
              <a:rPr lang="ru-RU" sz="2800" b="1" dirty="0">
                <a:solidFill>
                  <a:schemeClr val="bg1"/>
                </a:solidFill>
                <a:latin typeface="Times New Roman" panose="02020503050405090304" pitchFamily="18" charset="0"/>
                <a:cs typeface="Times New Roman" panose="02020503050405090304" pitchFamily="18" charset="0"/>
              </a:rPr>
              <a:t>на развитие речи</a:t>
            </a:r>
          </a:p>
        </p:txBody>
      </p:sp>
      <p:sp>
        <p:nvSpPr>
          <p:cNvPr id="5" name="Скругленный прямоугольник 4"/>
          <p:cNvSpPr/>
          <p:nvPr/>
        </p:nvSpPr>
        <p:spPr>
          <a:xfrm>
            <a:off x="284672" y="1820175"/>
            <a:ext cx="5469147" cy="449436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000000"/>
                </a:solidFill>
                <a:latin typeface="Times New Roman" panose="02020503050405090304" pitchFamily="18" charset="0"/>
              </a:rPr>
              <a:t>«Подбери слова»</a:t>
            </a:r>
          </a:p>
          <a:p>
            <a:pPr algn="ctr"/>
            <a:endParaRPr lang="ru-RU" sz="1400" dirty="0">
              <a:solidFill>
                <a:srgbClr val="000000"/>
              </a:solidFill>
              <a:latin typeface="Arial" panose="020B0604020202020204" pitchFamily="34" charset="0"/>
            </a:endParaRPr>
          </a:p>
          <a:p>
            <a:pPr algn="just"/>
            <a:r>
              <a:rPr lang="ru-RU" sz="1400" b="1" dirty="0">
                <a:solidFill>
                  <a:srgbClr val="000000"/>
                </a:solidFill>
                <a:latin typeface="Times New Roman" panose="02020503050405090304" pitchFamily="18" charset="0"/>
              </a:rPr>
              <a:t>Цель: </a:t>
            </a:r>
            <a:r>
              <a:rPr lang="ru-RU" sz="1400" dirty="0">
                <a:solidFill>
                  <a:srgbClr val="000000"/>
                </a:solidFill>
                <a:latin typeface="Times New Roman" panose="02020503050405090304" pitchFamily="18" charset="0"/>
              </a:rPr>
              <a:t>научить детей подбирать синонимы, обогащение словарного запаса.</a:t>
            </a:r>
            <a:endParaRPr lang="ru-RU" sz="1400" dirty="0">
              <a:solidFill>
                <a:srgbClr val="000000"/>
              </a:solidFill>
              <a:latin typeface="Arial" panose="020B0604020202020204" pitchFamily="34" charset="0"/>
            </a:endParaRPr>
          </a:p>
          <a:p>
            <a:pPr algn="just"/>
            <a:r>
              <a:rPr lang="ru-RU" sz="1400" dirty="0">
                <a:solidFill>
                  <a:srgbClr val="000000"/>
                </a:solidFill>
                <a:latin typeface="Times New Roman" panose="02020503050405090304" pitchFamily="18" charset="0"/>
              </a:rPr>
              <a:t>Предложите ребенку подобрать слова по теме. Заранее договоритесь с ним, на какую тему будете подбирать слова. Пусть, например, тема будет «домашнее животное – котенок». Сначала подберите слова о том, какой котенок. Возьмите в руки мяч и перебрасывайте его друг другу, называя слово. Итак, какой котенок? Начните первым: пушистый – озорной – усатый – полосатый – шаловливый – быстрый. Дайте сигнал «стоп!» Теперь подберите слова о том, что он делает: бегает – прыгает – мяукает – играет – мурлычет и т. п. Можно подобрать кличку придуманному котенку.</a:t>
            </a:r>
            <a:endParaRPr lang="ru-RU" sz="1400" dirty="0">
              <a:solidFill>
                <a:srgbClr val="000000"/>
              </a:solidFill>
              <a:latin typeface="Arial" panose="020B0604020202020204" pitchFamily="34" charset="0"/>
            </a:endParaRPr>
          </a:p>
          <a:p>
            <a:pPr algn="just"/>
            <a:r>
              <a:rPr lang="ru-RU" sz="1400" dirty="0">
                <a:solidFill>
                  <a:srgbClr val="000000"/>
                </a:solidFill>
                <a:latin typeface="Times New Roman" panose="02020503050405090304" pitchFamily="18" charset="0"/>
              </a:rPr>
              <a:t>Тема может быть любой: описание предмета, растения и т. п.</a:t>
            </a:r>
            <a:endParaRPr lang="ru-RU" sz="1400" dirty="0">
              <a:solidFill>
                <a:srgbClr val="000000"/>
              </a:solidFill>
              <a:latin typeface="Arial" panose="020B0604020202020204" pitchFamily="34" charset="0"/>
            </a:endParaRPr>
          </a:p>
        </p:txBody>
      </p:sp>
      <p:sp>
        <p:nvSpPr>
          <p:cNvPr id="6" name="Скругленный прямоугольник 5"/>
          <p:cNvSpPr/>
          <p:nvPr/>
        </p:nvSpPr>
        <p:spPr>
          <a:xfrm>
            <a:off x="5969479" y="1820174"/>
            <a:ext cx="5564038" cy="44943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00000"/>
                </a:solidFill>
                <a:latin typeface="Times New Roman" panose="02020503050405090304" pitchFamily="18" charset="0"/>
              </a:rPr>
              <a:t>«Вкусные слова»</a:t>
            </a:r>
          </a:p>
          <a:p>
            <a:pPr algn="ctr"/>
            <a:endParaRPr lang="ru-RU" sz="1400" dirty="0">
              <a:solidFill>
                <a:srgbClr val="000000"/>
              </a:solidFill>
              <a:latin typeface="Arial" panose="020B0604020202020204" pitchFamily="34" charset="0"/>
            </a:endParaRPr>
          </a:p>
          <a:p>
            <a:pPr algn="just"/>
            <a:r>
              <a:rPr lang="ru-RU" sz="1400" b="1" dirty="0">
                <a:solidFill>
                  <a:srgbClr val="000000"/>
                </a:solidFill>
                <a:latin typeface="Times New Roman" panose="02020503050405090304" pitchFamily="18" charset="0"/>
              </a:rPr>
              <a:t>Цель: </a:t>
            </a:r>
            <a:r>
              <a:rPr lang="ru-RU" sz="1400" dirty="0">
                <a:solidFill>
                  <a:srgbClr val="000000"/>
                </a:solidFill>
                <a:latin typeface="Times New Roman" panose="02020503050405090304" pitchFamily="18" charset="0"/>
              </a:rPr>
              <a:t>закреплять умение ребенка делить слова на слоги, выделять части слова, определять, из скольких частей состоит слово.</a:t>
            </a:r>
            <a:endParaRPr lang="ru-RU" sz="1400" dirty="0">
              <a:solidFill>
                <a:srgbClr val="000000"/>
              </a:solidFill>
              <a:latin typeface="Arial" panose="020B0604020202020204" pitchFamily="34" charset="0"/>
            </a:endParaRPr>
          </a:p>
          <a:p>
            <a:pPr algn="just"/>
            <a:r>
              <a:rPr lang="ru-RU" sz="1400" dirty="0">
                <a:solidFill>
                  <a:srgbClr val="000000"/>
                </a:solidFill>
                <a:latin typeface="Times New Roman" panose="02020503050405090304" pitchFamily="18" charset="0"/>
              </a:rPr>
              <a:t>Начиная игру, скажите, что сегодня вы будете отмечать день рождения любимой куклы (любой другой игрушки), и предложите выбрать угощение к чаю. Но, выбирая угощения, нужно отобрать только те, названия которых состоят из двух или трех частей. Предложите ребенку перечислить такие сладости. Двухсложные слова: тортик, вафли, халва, пирог, лимон, сахар. Трехсложные: конфеты, варенье, печенье, шоколад.</a:t>
            </a:r>
            <a:endParaRPr lang="ru-RU" sz="1400" dirty="0">
              <a:solidFill>
                <a:srgbClr val="000000"/>
              </a:solidFill>
              <a:latin typeface="Arial" panose="020B0604020202020204" pitchFamily="34" charset="0"/>
            </a:endParaRPr>
          </a:p>
          <a:p>
            <a:pPr algn="just"/>
            <a:r>
              <a:rPr lang="ru-RU" sz="1400" dirty="0">
                <a:solidFill>
                  <a:srgbClr val="000000"/>
                </a:solidFill>
                <a:latin typeface="Times New Roman" panose="02020503050405090304" pitchFamily="18" charset="0"/>
              </a:rPr>
              <a:t>Пусть малыш объяснит, почему не выбрал слово пирожное или мороженое.</a:t>
            </a:r>
          </a:p>
          <a:p>
            <a:pPr algn="just"/>
            <a:r>
              <a:rPr lang="ru-RU" sz="1400" b="1" dirty="0">
                <a:solidFill>
                  <a:srgbClr val="000000"/>
                </a:solidFill>
                <a:latin typeface="Times New Roman" panose="02020503050405090304" pitchFamily="18" charset="0"/>
              </a:rPr>
              <a:t>И другие игры: «Скажи одним словом», «Поймай звук», «Назови ласково», «Эхо», «Назови три слова» и т.п.</a:t>
            </a:r>
            <a:endParaRPr lang="ru-RU" sz="14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3726178307"/>
      </p:ext>
    </p:extLst>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290" y="396815"/>
            <a:ext cx="4011283" cy="60643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Прямоугольник 2"/>
          <p:cNvSpPr/>
          <p:nvPr/>
        </p:nvSpPr>
        <p:spPr>
          <a:xfrm>
            <a:off x="5874588" y="2018580"/>
            <a:ext cx="4779035" cy="178566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anose="02020503050405090304" pitchFamily="18" charset="0"/>
                <a:cs typeface="Times New Roman" panose="02020503050405090304" pitchFamily="18" charset="0"/>
              </a:rPr>
              <a:t>Словесная </a:t>
            </a:r>
          </a:p>
          <a:p>
            <a:pPr algn="ctr"/>
            <a:r>
              <a:rPr lang="ru-RU" sz="2800" b="1" dirty="0">
                <a:solidFill>
                  <a:schemeClr val="bg1"/>
                </a:solidFill>
                <a:latin typeface="Times New Roman" panose="02020503050405090304" pitchFamily="18" charset="0"/>
                <a:cs typeface="Times New Roman" panose="02020503050405090304" pitchFamily="18" charset="0"/>
              </a:rPr>
              <a:t>дидактическая игра </a:t>
            </a:r>
          </a:p>
          <a:p>
            <a:pPr algn="ctr"/>
            <a:r>
              <a:rPr lang="ru-RU" sz="2800" b="1" dirty="0">
                <a:solidFill>
                  <a:schemeClr val="bg1"/>
                </a:solidFill>
                <a:latin typeface="Times New Roman" panose="02020503050405090304" pitchFamily="18" charset="0"/>
                <a:cs typeface="Times New Roman" panose="02020503050405090304" pitchFamily="18" charset="0"/>
              </a:rPr>
              <a:t>«Волшебный шлагбаум»</a:t>
            </a:r>
          </a:p>
        </p:txBody>
      </p:sp>
    </p:spTree>
    <p:extLst>
      <p:ext uri="{BB962C8B-B14F-4D97-AF65-F5344CB8AC3E}">
        <p14:creationId xmlns:p14="http://schemas.microsoft.com/office/powerpoint/2010/main" val="3396835799"/>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Картинки по запросу картинки дети играют в детском сад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6" name="Picture 4" descr="Картинки по запросу картинки дети играют в детском сад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60338"/>
            <a:ext cx="6446932" cy="6500316"/>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6840747" y="370937"/>
            <a:ext cx="4502989" cy="596947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ru-RU" sz="2000" b="1" dirty="0">
                <a:solidFill>
                  <a:schemeClr val="bg1"/>
                </a:solidFill>
                <a:latin typeface="Times New Roman" panose="02020503050405090304" pitchFamily="18" charset="0"/>
                <a:ea typeface="Calibri" panose="020F0502020204030204" pitchFamily="34" charset="0"/>
                <a:cs typeface="Times New Roman" panose="02020503050405090304" pitchFamily="18" charset="0"/>
              </a:rPr>
              <a:t>         Не следует забывать что:</a:t>
            </a:r>
          </a:p>
          <a:p>
            <a:pPr>
              <a:lnSpc>
                <a:spcPct val="115000"/>
              </a:lnSpc>
              <a:spcAft>
                <a:spcPts val="0"/>
              </a:spcAft>
            </a:pPr>
            <a:r>
              <a:rPr lang="ru-RU" b="1" dirty="0">
                <a:solidFill>
                  <a:schemeClr val="bg1"/>
                </a:solidFill>
                <a:latin typeface="Times New Roman" panose="02020503050405090304" pitchFamily="18" charset="0"/>
                <a:ea typeface="Calibri" panose="020F0502020204030204" pitchFamily="34" charset="0"/>
                <a:cs typeface="Times New Roman" panose="02020503050405090304" pitchFamily="18" charset="0"/>
              </a:rPr>
              <a:t>В соответствии с ФГОС ДО именно воспитатели должны  стать направляющим  и связующим звеном  в  цепи ребёнок-игра, тактично поддерживая и  обогащая  игровой опыт детей.</a:t>
            </a:r>
          </a:p>
          <a:p>
            <a:pPr>
              <a:lnSpc>
                <a:spcPct val="115000"/>
              </a:lnSpc>
              <a:spcAft>
                <a:spcPts val="0"/>
              </a:spcAft>
            </a:pPr>
            <a:r>
              <a:rPr lang="ru-RU" b="1" dirty="0">
                <a:solidFill>
                  <a:schemeClr val="bg1"/>
                </a:solidFill>
                <a:latin typeface="Times New Roman" panose="02020503050405090304" pitchFamily="18" charset="0"/>
                <a:ea typeface="Calibri" panose="020F0502020204030204" pitchFamily="34" charset="0"/>
                <a:cs typeface="Times New Roman" panose="02020503050405090304" pitchFamily="18" charset="0"/>
              </a:rPr>
              <a:t>Необходимо так планировать и организовывать игровую деятельность в течение всего дня в детском саду, чтобы жизнь наших воспитанников была содержательной, интересной и увлекательной.</a:t>
            </a:r>
          </a:p>
          <a:p>
            <a:pPr>
              <a:lnSpc>
                <a:spcPct val="115000"/>
              </a:lnSpc>
              <a:spcAft>
                <a:spcPts val="0"/>
              </a:spcAft>
            </a:pPr>
            <a:endParaRPr lang="ru-RU" dirty="0"/>
          </a:p>
        </p:txBody>
      </p:sp>
    </p:spTree>
    <p:extLst>
      <p:ext uri="{BB962C8B-B14F-4D97-AF65-F5344CB8AC3E}">
        <p14:creationId xmlns:p14="http://schemas.microsoft.com/office/powerpoint/2010/main" val="2852188392"/>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82326" y="515815"/>
            <a:ext cx="10465611" cy="583145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bg1"/>
              </a:solidFill>
              <a:latin typeface="Times New Roman" panose="02020503050405090304" pitchFamily="18" charset="0"/>
              <a:cs typeface="Times New Roman" panose="02020503050405090304" pitchFamily="18" charset="0"/>
            </a:endParaRPr>
          </a:p>
          <a:p>
            <a:pPr algn="ctr"/>
            <a:r>
              <a:rPr lang="ru-RU" sz="2800" b="1" dirty="0">
                <a:solidFill>
                  <a:schemeClr val="bg1"/>
                </a:solidFill>
                <a:latin typeface="Times New Roman" panose="02020503050405090304" pitchFamily="18" charset="0"/>
                <a:cs typeface="Times New Roman" panose="02020503050405090304" pitchFamily="18" charset="0"/>
              </a:rPr>
              <a:t>Актуальность детской игры</a:t>
            </a:r>
          </a:p>
          <a:p>
            <a:pPr algn="ctr"/>
            <a:endParaRPr lang="ru-RU" sz="2000" b="1" dirty="0">
              <a:solidFill>
                <a:schemeClr val="bg1"/>
              </a:solidFill>
              <a:latin typeface="Times New Roman" panose="02020503050405090304" pitchFamily="18" charset="0"/>
              <a:cs typeface="Times New Roman" panose="02020503050405090304" pitchFamily="18" charset="0"/>
            </a:endParaRPr>
          </a:p>
          <a:p>
            <a:pPr algn="just"/>
            <a:r>
              <a:rPr lang="ru-RU" sz="2400" b="1" dirty="0">
                <a:solidFill>
                  <a:schemeClr val="bg1"/>
                </a:solidFill>
                <a:latin typeface="Times New Roman" panose="02020503050405090304" pitchFamily="18" charset="0"/>
                <a:cs typeface="Times New Roman" panose="02020503050405090304" pitchFamily="18" charset="0"/>
              </a:rPr>
              <a:t>           В настоящее время актуальность  игры обусловлена перенасыщенностью современного ребенка информацией.</a:t>
            </a:r>
          </a:p>
          <a:p>
            <a:pPr algn="just"/>
            <a:r>
              <a:rPr lang="ru-RU" sz="2400" b="1" dirty="0">
                <a:solidFill>
                  <a:schemeClr val="bg1"/>
                </a:solidFill>
                <a:latin typeface="Times New Roman" panose="02020503050405090304" pitchFamily="18" charset="0"/>
                <a:cs typeface="Times New Roman" panose="02020503050405090304" pitchFamily="18" charset="0"/>
              </a:rPr>
              <a:t>          Телевидение и интернет увеличили и разнообразили поток получаемой информации, но они представляют материал для пассивного восприятия. </a:t>
            </a:r>
          </a:p>
          <a:p>
            <a:pPr algn="just"/>
            <a:r>
              <a:rPr lang="ru-RU" sz="2400" b="1" dirty="0">
                <a:solidFill>
                  <a:schemeClr val="bg1"/>
                </a:solidFill>
                <a:latin typeface="Times New Roman" panose="02020503050405090304" pitchFamily="18" charset="0"/>
                <a:cs typeface="Times New Roman" panose="02020503050405090304" pitchFamily="18" charset="0"/>
              </a:rPr>
              <a:t>           Важной задачей обучения дошкольников является развитие умений самостоятельной оценки и отбора полученной информации. Развивать подобные умения помогает игра, служащая своеобразной практикой использования знаний, полученных детьми в процессе образования.</a:t>
            </a:r>
          </a:p>
          <a:p>
            <a:pPr algn="ctr"/>
            <a:endParaRPr lang="ru-RU" sz="2400" b="1" dirty="0">
              <a:solidFill>
                <a:schemeClr val="bg1"/>
              </a:solidFill>
              <a:latin typeface="Times New Roman" panose="02020503050405090304" pitchFamily="18" charset="0"/>
              <a:cs typeface="Times New Roman" panose="02020503050405090304" pitchFamily="18" charset="0"/>
            </a:endParaRPr>
          </a:p>
          <a:p>
            <a:pPr algn="ctr"/>
            <a:endParaRPr lang="ru-RU" sz="2400" b="1" dirty="0">
              <a:solidFill>
                <a:schemeClr val="bg1"/>
              </a:solidFill>
              <a:latin typeface="Times New Roman" panose="02020503050405090304" pitchFamily="18" charset="0"/>
              <a:cs typeface="Times New Roman" panose="02020503050405090304" pitchFamily="18" charset="0"/>
            </a:endParaRPr>
          </a:p>
          <a:p>
            <a:pPr algn="ctr"/>
            <a:endParaRPr lang="ru-RU" b="1" dirty="0">
              <a:solidFill>
                <a:schemeClr val="bg1"/>
              </a:solidFill>
              <a:latin typeface="Times New Roman" panose="02020503050405090304" pitchFamily="18" charset="0"/>
              <a:cs typeface="Times New Roman" panose="02020503050405090304" pitchFamily="18" charset="0"/>
            </a:endParaRPr>
          </a:p>
          <a:p>
            <a:pPr algn="ctr"/>
            <a:endParaRPr lang="ru-RU" dirty="0"/>
          </a:p>
        </p:txBody>
      </p:sp>
    </p:spTree>
    <p:extLst>
      <p:ext uri="{BB962C8B-B14F-4D97-AF65-F5344CB8AC3E}">
        <p14:creationId xmlns:p14="http://schemas.microsoft.com/office/powerpoint/2010/main" val="864622589"/>
      </p:ext>
    </p:extLst>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8000" y="1949364"/>
            <a:ext cx="6096000" cy="384785"/>
          </a:xfrm>
          <a:prstGeom prst="rect">
            <a:avLst/>
          </a:prstGeom>
        </p:spPr>
        <p:txBody>
          <a:bodyPr>
            <a:spAutoFit/>
          </a:bodyPr>
          <a:lstStyle/>
          <a:p>
            <a:pPr>
              <a:lnSpc>
                <a:spcPct val="115000"/>
              </a:lnSpc>
              <a:spcAft>
                <a:spcPts val="0"/>
              </a:spcAft>
            </a:pPr>
            <a:r>
              <a:rPr lang="ru-RU" b="1" dirty="0">
                <a:solidFill>
                  <a:schemeClr val="bg1"/>
                </a:solidFill>
                <a:latin typeface="Times New Roman" panose="02020503050405090304" pitchFamily="18" charset="0"/>
                <a:ea typeface="Calibri" panose="020F0502020204030204" pitchFamily="34" charset="0"/>
                <a:cs typeface="Times New Roman" panose="02020503050405090304" pitchFamily="18" charset="0"/>
              </a:rPr>
              <a:t> </a:t>
            </a:r>
            <a:endParaRPr lang="ru-RU" dirty="0"/>
          </a:p>
        </p:txBody>
      </p:sp>
      <p:sp>
        <p:nvSpPr>
          <p:cNvPr id="4" name="Скругленный прямоугольник 3"/>
          <p:cNvSpPr/>
          <p:nvPr/>
        </p:nvSpPr>
        <p:spPr>
          <a:xfrm>
            <a:off x="1181598" y="520239"/>
            <a:ext cx="9524048" cy="532249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b="1" dirty="0">
              <a:solidFill>
                <a:schemeClr val="bg1"/>
              </a:solidFill>
              <a:latin typeface="Times New Roman" panose="02020503050405090304" pitchFamily="18" charset="0"/>
              <a:cs typeface="Times New Roman" panose="02020503050405090304" pitchFamily="18" charset="0"/>
            </a:endParaRPr>
          </a:p>
          <a:p>
            <a:pPr algn="ctr"/>
            <a:r>
              <a:rPr lang="ru-RU" sz="3200" b="1" dirty="0">
                <a:solidFill>
                  <a:schemeClr val="bg1"/>
                </a:solidFill>
                <a:latin typeface="Times New Roman" panose="02020503050405090304" pitchFamily="18" charset="0"/>
                <a:cs typeface="Times New Roman" panose="02020503050405090304" pitchFamily="18" charset="0"/>
              </a:rPr>
              <a:t>«Игра – путь детей к познанию мира, в котором они живут и который призваны изменить»</a:t>
            </a:r>
          </a:p>
          <a:p>
            <a:r>
              <a:rPr lang="ru-RU" sz="2400" b="1" dirty="0">
                <a:solidFill>
                  <a:schemeClr val="bg1"/>
                </a:solidFill>
                <a:latin typeface="Times New Roman" panose="02020503050405090304" pitchFamily="18" charset="0"/>
                <a:cs typeface="Times New Roman" panose="02020503050405090304" pitchFamily="18" charset="0"/>
              </a:rPr>
              <a:t>                                                                          А.М. Горький</a:t>
            </a:r>
          </a:p>
          <a:p>
            <a:r>
              <a:rPr lang="ru-RU" sz="2400" b="1" dirty="0">
                <a:solidFill>
                  <a:schemeClr val="bg1"/>
                </a:solidFill>
                <a:latin typeface="Times New Roman" panose="02020503050405090304" pitchFamily="18" charset="0"/>
                <a:cs typeface="Times New Roman" panose="02020503050405090304" pitchFamily="18" charset="0"/>
              </a:rPr>
              <a:t>           </a:t>
            </a:r>
          </a:p>
          <a:p>
            <a:pPr algn="ctr"/>
            <a:r>
              <a:rPr lang="ru-RU" sz="2400" b="1">
                <a:solidFill>
                  <a:schemeClr val="bg1"/>
                </a:solidFill>
                <a:latin typeface="Times New Roman" panose="02020503050405090304" pitchFamily="18" charset="0"/>
                <a:cs typeface="Times New Roman" panose="02020503050405090304" pitchFamily="18" charset="0"/>
              </a:rPr>
              <a:t>   </a:t>
            </a:r>
            <a:r>
              <a:rPr lang="ru-RU" sz="2400" b="1" u="sng" dirty="0">
                <a:solidFill>
                  <a:schemeClr val="bg1"/>
                </a:solidFill>
                <a:latin typeface="Times New Roman" panose="02020503050405090304" pitchFamily="18" charset="0"/>
                <a:cs typeface="Times New Roman" panose="02020503050405090304" pitchFamily="18" charset="0"/>
              </a:rPr>
              <a:t>Играйте с детьми как можно чаще</a:t>
            </a:r>
            <a:r>
              <a:rPr lang="ru-RU" sz="2400" b="1" dirty="0">
                <a:solidFill>
                  <a:schemeClr val="bg1"/>
                </a:solidFill>
                <a:latin typeface="Times New Roman" panose="02020503050405090304" pitchFamily="18" charset="0"/>
                <a:cs typeface="Times New Roman" panose="02020503050405090304" pitchFamily="18" charset="0"/>
              </a:rPr>
              <a:t>!!!!!!</a:t>
            </a:r>
            <a:br>
              <a:rPr lang="ru-RU" sz="2400" b="1" u="sng" dirty="0">
                <a:solidFill>
                  <a:schemeClr val="bg1"/>
                </a:solidFill>
                <a:latin typeface="Times New Roman" panose="02020503050405090304" pitchFamily="18" charset="0"/>
                <a:cs typeface="Times New Roman" panose="02020503050405090304" pitchFamily="18" charset="0"/>
              </a:rPr>
            </a:br>
            <a:br>
              <a:rPr lang="ru-RU" sz="2400" b="1" i="1" dirty="0">
                <a:solidFill>
                  <a:schemeClr val="bg1"/>
                </a:solidFill>
                <a:latin typeface="Times New Roman" panose="02020503050405090304" pitchFamily="18" charset="0"/>
                <a:cs typeface="Times New Roman" panose="02020503050405090304" pitchFamily="18" charset="0"/>
              </a:rPr>
            </a:br>
            <a:br>
              <a:rPr lang="ru-RU" dirty="0"/>
            </a:br>
            <a:endParaRPr lang="ru-RU" dirty="0"/>
          </a:p>
        </p:txBody>
      </p:sp>
    </p:spTree>
    <p:extLst>
      <p:ext uri="{BB962C8B-B14F-4D97-AF65-F5344CB8AC3E}">
        <p14:creationId xmlns:p14="http://schemas.microsoft.com/office/powerpoint/2010/main" val="3027881847"/>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724619" y="646980"/>
            <a:ext cx="10627743" cy="540876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dirty="0">
              <a:solidFill>
                <a:schemeClr val="bg1"/>
              </a:solidFill>
              <a:latin typeface="Times New Roman" panose="02020503050405090304" pitchFamily="18" charset="0"/>
              <a:cs typeface="Times New Roman" panose="02020503050405090304" pitchFamily="18" charset="0"/>
            </a:endParaRPr>
          </a:p>
          <a:p>
            <a:pPr algn="just"/>
            <a:r>
              <a:rPr lang="ru-RU" sz="2400" b="1" dirty="0">
                <a:solidFill>
                  <a:schemeClr val="bg1"/>
                </a:solidFill>
                <a:latin typeface="Times New Roman" panose="02020503050405090304" pitchFamily="18" charset="0"/>
                <a:cs typeface="Times New Roman" panose="02020503050405090304" pitchFamily="18" charset="0"/>
              </a:rPr>
              <a:t>        В условиях реализации ФГОС ДО говорится об исключении из образовательного процесса учебной деятельности, как не соответствующей закономерностям развития ребенка на этапе дошкольного детства. ФГОС ДО указывает на то, что обучение детей производится в игре т. к. игра составляет основное содержание жизни ребенка дошкольного возраста и является его деятельностью.</a:t>
            </a:r>
          </a:p>
          <a:p>
            <a:pPr algn="just"/>
            <a:r>
              <a:rPr lang="ru-RU" sz="2400" b="1" dirty="0">
                <a:solidFill>
                  <a:schemeClr val="bg1"/>
                </a:solidFill>
                <a:latin typeface="Times New Roman" panose="02020503050405090304" pitchFamily="18" charset="0"/>
                <a:cs typeface="Times New Roman" panose="02020503050405090304" pitchFamily="18" charset="0"/>
              </a:rPr>
              <a:t>       При правильной организации, игра создает условия для развития физических, интеллектуальных и личностных качеств ребенка. Игра способствует формированию предпосылок учебной деятельности и обеспечению социальной успешности ребенка.</a:t>
            </a:r>
          </a:p>
          <a:p>
            <a:endParaRPr lang="ru-RU" sz="2400" b="1" dirty="0">
              <a:solidFill>
                <a:schemeClr val="bg1"/>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426271850"/>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9776" y="228600"/>
            <a:ext cx="5674659" cy="5513295"/>
          </a:xfrm>
        </p:spPr>
        <p:txBody>
          <a:bodyPr>
            <a:normAutofit fontScale="90000"/>
          </a:bodyPr>
          <a:lstStyle/>
          <a:p>
            <a:pPr marL="342900" indent="-342900"/>
            <a:r>
              <a:rPr lang="ru-RU" sz="2800" b="1" i="1" dirty="0">
                <a:solidFill>
                  <a:schemeClr val="bg1"/>
                </a:solidFill>
                <a:latin typeface="Times New Roman" panose="02020503050405090304" pitchFamily="18" charset="0"/>
                <a:cs typeface="Times New Roman" panose="02020503050405090304" pitchFamily="18" charset="0"/>
              </a:rPr>
              <a:t>                         </a:t>
            </a:r>
            <a:br>
              <a:rPr lang="ru-RU" sz="2800" b="1" i="1" dirty="0">
                <a:solidFill>
                  <a:schemeClr val="bg1"/>
                </a:solidFill>
                <a:latin typeface="Times New Roman" panose="02020503050405090304" pitchFamily="18" charset="0"/>
                <a:cs typeface="Times New Roman" panose="02020503050405090304" pitchFamily="18" charset="0"/>
              </a:rPr>
            </a:br>
            <a:r>
              <a:rPr lang="ru-RU" sz="2800" b="1" i="1" dirty="0">
                <a:solidFill>
                  <a:schemeClr val="bg1"/>
                </a:solidFill>
                <a:latin typeface="Times New Roman" panose="02020503050405090304" pitchFamily="18" charset="0"/>
                <a:cs typeface="Times New Roman" panose="02020503050405090304" pitchFamily="18" charset="0"/>
              </a:rPr>
              <a:t>                         ИГРА:</a:t>
            </a:r>
            <a:br>
              <a:rPr lang="ru-RU" sz="2800" b="1" i="1" dirty="0">
                <a:solidFill>
                  <a:schemeClr val="bg1"/>
                </a:solidFill>
                <a:latin typeface="Times New Roman" panose="02020503050405090304" pitchFamily="18" charset="0"/>
                <a:cs typeface="Times New Roman" panose="02020503050405090304" pitchFamily="18" charset="0"/>
              </a:rPr>
            </a:br>
            <a:br>
              <a:rPr lang="ru-RU" sz="2800" b="1" i="1" dirty="0">
                <a:solidFill>
                  <a:schemeClr val="bg1"/>
                </a:solidFill>
                <a:latin typeface="Times New Roman" panose="02020503050405090304" pitchFamily="18" charset="0"/>
                <a:cs typeface="Times New Roman" panose="02020503050405090304" pitchFamily="18" charset="0"/>
              </a:rPr>
            </a:br>
            <a:r>
              <a:rPr lang="ru-RU" sz="2200" b="1" i="1" dirty="0">
                <a:solidFill>
                  <a:schemeClr val="bg1"/>
                </a:solidFill>
                <a:latin typeface="Times New Roman" panose="02020503050405090304" pitchFamily="18" charset="0"/>
                <a:cs typeface="Times New Roman" panose="02020503050405090304" pitchFamily="18" charset="0"/>
              </a:rPr>
              <a:t>  - Влияет на развитие личности ребенка</a:t>
            </a:r>
            <a:br>
              <a:rPr lang="ru-RU" sz="2200" b="1" i="1" dirty="0">
                <a:solidFill>
                  <a:schemeClr val="bg1"/>
                </a:solidFill>
                <a:latin typeface="Times New Roman" panose="02020503050405090304" pitchFamily="18" charset="0"/>
                <a:cs typeface="Times New Roman" panose="02020503050405090304" pitchFamily="18" charset="0"/>
              </a:rPr>
            </a:br>
            <a:br>
              <a:rPr lang="ru-RU" sz="2200" b="1" i="1" dirty="0">
                <a:solidFill>
                  <a:schemeClr val="bg1"/>
                </a:solidFill>
                <a:latin typeface="Times New Roman" panose="02020503050405090304" pitchFamily="18" charset="0"/>
                <a:cs typeface="Times New Roman" panose="02020503050405090304" pitchFamily="18" charset="0"/>
              </a:rPr>
            </a:br>
            <a:r>
              <a:rPr lang="ru-RU" sz="2200" b="1" i="1" dirty="0">
                <a:solidFill>
                  <a:schemeClr val="bg1"/>
                </a:solidFill>
                <a:latin typeface="Times New Roman" panose="02020503050405090304" pitchFamily="18" charset="0"/>
                <a:cs typeface="Times New Roman" panose="02020503050405090304" pitchFamily="18" charset="0"/>
              </a:rPr>
              <a:t> - Помогает приобретать основные навыки общения,            необходимые для установления контакта со сверстниками</a:t>
            </a:r>
            <a:br>
              <a:rPr lang="ru-RU" sz="2200" b="1" i="1" dirty="0">
                <a:solidFill>
                  <a:schemeClr val="bg1"/>
                </a:solidFill>
                <a:latin typeface="Times New Roman" panose="02020503050405090304" pitchFamily="18" charset="0"/>
                <a:cs typeface="Times New Roman" panose="02020503050405090304" pitchFamily="18" charset="0"/>
              </a:rPr>
            </a:br>
            <a:br>
              <a:rPr lang="ru-RU" sz="2200" b="1" i="1" dirty="0">
                <a:solidFill>
                  <a:schemeClr val="bg1"/>
                </a:solidFill>
                <a:latin typeface="Times New Roman" panose="02020503050405090304" pitchFamily="18" charset="0"/>
                <a:cs typeface="Times New Roman" panose="02020503050405090304" pitchFamily="18" charset="0"/>
              </a:rPr>
            </a:br>
            <a:r>
              <a:rPr lang="ru-RU" sz="2200" b="1" i="1" dirty="0">
                <a:solidFill>
                  <a:schemeClr val="bg1"/>
                </a:solidFill>
                <a:latin typeface="Times New Roman" panose="02020503050405090304" pitchFamily="18" charset="0"/>
                <a:cs typeface="Times New Roman" panose="02020503050405090304" pitchFamily="18" charset="0"/>
              </a:rPr>
              <a:t>- Способствует развитию чувств и волевой регуляции поведения</a:t>
            </a:r>
            <a:br>
              <a:rPr lang="ru-RU" sz="2200" b="1" i="1" dirty="0">
                <a:solidFill>
                  <a:schemeClr val="bg1"/>
                </a:solidFill>
                <a:latin typeface="Times New Roman" panose="02020503050405090304" pitchFamily="18" charset="0"/>
                <a:cs typeface="Times New Roman" panose="02020503050405090304" pitchFamily="18" charset="0"/>
              </a:rPr>
            </a:br>
            <a:br>
              <a:rPr lang="ru-RU" sz="2200" b="1" i="1" dirty="0">
                <a:solidFill>
                  <a:schemeClr val="bg1"/>
                </a:solidFill>
                <a:latin typeface="Times New Roman" panose="02020503050405090304" pitchFamily="18" charset="0"/>
                <a:cs typeface="Times New Roman" panose="02020503050405090304" pitchFamily="18" charset="0"/>
              </a:rPr>
            </a:br>
            <a:r>
              <a:rPr lang="ru-RU" sz="2200" b="1" i="1" dirty="0">
                <a:solidFill>
                  <a:schemeClr val="bg1"/>
                </a:solidFill>
                <a:latin typeface="Times New Roman" panose="02020503050405090304" pitchFamily="18" charset="0"/>
                <a:cs typeface="Times New Roman" panose="02020503050405090304" pitchFamily="18" charset="0"/>
              </a:rPr>
              <a:t>- Знакомит с поведением и взаимоотношениями взрослых  людей, которые становятся образцом для ребенка.</a:t>
            </a:r>
            <a:br>
              <a:rPr lang="ru-RU" sz="2200" b="1" i="1" dirty="0">
                <a:solidFill>
                  <a:schemeClr val="bg1"/>
                </a:solidFill>
                <a:latin typeface="Times New Roman" panose="02020503050405090304" pitchFamily="18" charset="0"/>
                <a:cs typeface="Times New Roman" panose="02020503050405090304" pitchFamily="18" charset="0"/>
              </a:rPr>
            </a:br>
            <a:endParaRPr lang="ru-RU" sz="2200" dirty="0"/>
          </a:p>
        </p:txBody>
      </p:sp>
      <p:pic>
        <p:nvPicPr>
          <p:cNvPr id="4" name="Picture 2" descr="Картинки по запросу картинки дети играют в детском саду"/>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4471" y="228600"/>
            <a:ext cx="5782235" cy="630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64249"/>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07424" y="242048"/>
            <a:ext cx="6252882" cy="4028027"/>
          </a:xfrm>
        </p:spPr>
        <p:txBody>
          <a:bodyPr>
            <a:normAutofit/>
          </a:bodyPr>
          <a:lstStyle/>
          <a:p>
            <a:pPr algn="ctr"/>
            <a:r>
              <a:rPr lang="ru-RU" sz="3600" b="1" dirty="0">
                <a:solidFill>
                  <a:schemeClr val="bg1"/>
                </a:solidFill>
                <a:latin typeface="Times New Roman" panose="02020503050405090304" pitchFamily="18" charset="0"/>
                <a:cs typeface="Times New Roman" panose="02020503050405090304" pitchFamily="18" charset="0"/>
              </a:rPr>
              <a:t>игры </a:t>
            </a:r>
            <a:br>
              <a:rPr lang="ru-RU" sz="3600" b="1" dirty="0">
                <a:solidFill>
                  <a:schemeClr val="bg1"/>
                </a:solidFill>
                <a:latin typeface="Times New Roman" panose="02020503050405090304" pitchFamily="18" charset="0"/>
                <a:cs typeface="Times New Roman" panose="02020503050405090304" pitchFamily="18" charset="0"/>
              </a:rPr>
            </a:br>
            <a:r>
              <a:rPr lang="ru-RU" sz="3600" b="1" dirty="0">
                <a:solidFill>
                  <a:schemeClr val="bg1"/>
                </a:solidFill>
                <a:latin typeface="Times New Roman" panose="02020503050405090304" pitchFamily="18" charset="0"/>
                <a:cs typeface="Times New Roman" panose="02020503050405090304" pitchFamily="18" charset="0"/>
              </a:rPr>
              <a:t>на развитие</a:t>
            </a:r>
            <a:br>
              <a:rPr lang="ru-RU" sz="3600" b="1" dirty="0">
                <a:solidFill>
                  <a:schemeClr val="bg1"/>
                </a:solidFill>
                <a:latin typeface="Times New Roman" panose="02020503050405090304" pitchFamily="18" charset="0"/>
                <a:cs typeface="Times New Roman" panose="02020503050405090304" pitchFamily="18" charset="0"/>
              </a:rPr>
            </a:br>
            <a:r>
              <a:rPr lang="ru-RU" sz="3600" b="1" dirty="0">
                <a:solidFill>
                  <a:schemeClr val="bg1"/>
                </a:solidFill>
                <a:latin typeface="Times New Roman" panose="02020503050405090304" pitchFamily="18" charset="0"/>
                <a:cs typeface="Times New Roman" panose="02020503050405090304" pitchFamily="18" charset="0"/>
              </a:rPr>
              <a:t>  СОЦИАЛЬНО-коммуникативных</a:t>
            </a:r>
            <a:br>
              <a:rPr lang="ru-RU" sz="3600" b="1" dirty="0">
                <a:solidFill>
                  <a:schemeClr val="bg1"/>
                </a:solidFill>
                <a:latin typeface="Times New Roman" panose="02020503050405090304" pitchFamily="18" charset="0"/>
                <a:cs typeface="Times New Roman" panose="02020503050405090304" pitchFamily="18" charset="0"/>
              </a:rPr>
            </a:br>
            <a:r>
              <a:rPr lang="ru-RU" sz="3600" b="1" dirty="0">
                <a:solidFill>
                  <a:schemeClr val="bg1"/>
                </a:solidFill>
                <a:latin typeface="Times New Roman" panose="02020503050405090304" pitchFamily="18" charset="0"/>
                <a:cs typeface="Times New Roman" panose="02020503050405090304" pitchFamily="18" charset="0"/>
              </a:rPr>
              <a:t> навыков</a:t>
            </a:r>
          </a:p>
        </p:txBody>
      </p:sp>
      <p:pic>
        <p:nvPicPr>
          <p:cNvPr id="4098" name="Picture 2" descr="Картинки по запросу картинки дети играют в детском сад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812" y="242047"/>
            <a:ext cx="5136776" cy="630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97558"/>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646817" y="426947"/>
            <a:ext cx="4942936" cy="6987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anose="02020503050405090304" pitchFamily="18" charset="0"/>
                <a:cs typeface="Times New Roman" panose="02020503050405090304" pitchFamily="18" charset="0"/>
              </a:rPr>
              <a:t>Примеры игр:</a:t>
            </a:r>
          </a:p>
        </p:txBody>
      </p:sp>
      <p:sp>
        <p:nvSpPr>
          <p:cNvPr id="4" name="Скругленный прямоугольник 3"/>
          <p:cNvSpPr/>
          <p:nvPr/>
        </p:nvSpPr>
        <p:spPr>
          <a:xfrm>
            <a:off x="142336" y="1559225"/>
            <a:ext cx="3761117" cy="496881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540" algn="ctr"/>
            <a:r>
              <a:rPr lang="ru-RU" sz="1600" b="1" dirty="0">
                <a:solidFill>
                  <a:srgbClr val="000000"/>
                </a:solidFill>
                <a:latin typeface="Times New Roman" panose="02020503050405090304" pitchFamily="18" charset="0"/>
              </a:rPr>
              <a:t>«Магазин игрушек»</a:t>
            </a:r>
          </a:p>
          <a:p>
            <a:pPr marR="2540" algn="ctr"/>
            <a:endParaRPr lang="ru-RU" sz="1200" dirty="0">
              <a:solidFill>
                <a:srgbClr val="000000"/>
              </a:solidFill>
              <a:latin typeface="Arial" panose="020B0604020202020204" pitchFamily="34" charset="0"/>
            </a:endParaRPr>
          </a:p>
          <a:p>
            <a:pPr marR="2540" algn="just"/>
            <a:r>
              <a:rPr lang="ru-RU" sz="1400" b="1" dirty="0">
                <a:solidFill>
                  <a:srgbClr val="000000"/>
                </a:solidFill>
                <a:latin typeface="Times New Roman" panose="02020503050405090304" pitchFamily="18" charset="0"/>
              </a:rPr>
              <a:t>Цель: </a:t>
            </a:r>
            <a:r>
              <a:rPr lang="ru-RU" sz="1400" dirty="0">
                <a:solidFill>
                  <a:srgbClr val="000000"/>
                </a:solidFill>
                <a:latin typeface="Times New Roman" panose="02020503050405090304" pitchFamily="18" charset="0"/>
              </a:rPr>
              <a:t>развивать умение понимать друг друга, вникать в суть полученной информации.</a:t>
            </a:r>
            <a:endParaRPr lang="ru-RU" sz="1200" dirty="0">
              <a:solidFill>
                <a:srgbClr val="000000"/>
              </a:solidFill>
              <a:latin typeface="Arial" panose="020B0604020202020204" pitchFamily="34" charset="0"/>
            </a:endParaRPr>
          </a:p>
          <a:p>
            <a:pPr marR="2540" algn="just"/>
            <a:r>
              <a:rPr lang="ru-RU" sz="1400" dirty="0">
                <a:solidFill>
                  <a:srgbClr val="000000"/>
                </a:solidFill>
                <a:latin typeface="Times New Roman" panose="02020503050405090304" pitchFamily="18" charset="0"/>
              </a:rPr>
              <a:t>Содержание. Педагог разделяет детей на две команды. Первая команда – «покупатели», вторая – «игрушки»</a:t>
            </a:r>
            <a:endParaRPr lang="ru-RU" sz="1200" dirty="0">
              <a:solidFill>
                <a:srgbClr val="000000"/>
              </a:solidFill>
              <a:latin typeface="Arial" panose="020B0604020202020204" pitchFamily="34" charset="0"/>
            </a:endParaRPr>
          </a:p>
          <a:p>
            <a:pPr marR="2540" algn="just"/>
            <a:r>
              <a:rPr lang="ru-RU" sz="1400" dirty="0">
                <a:solidFill>
                  <a:srgbClr val="000000"/>
                </a:solidFill>
                <a:latin typeface="Times New Roman" panose="02020503050405090304" pitchFamily="18" charset="0"/>
              </a:rPr>
              <a:t>Каждый участник второй команды загадывает, какой игрушкой он будет, а затем принимает «застывшую» позу, изображая расставленный в магазине товар.</a:t>
            </a:r>
            <a:endParaRPr lang="ru-RU" sz="1200" dirty="0">
              <a:solidFill>
                <a:srgbClr val="000000"/>
              </a:solidFill>
              <a:latin typeface="Arial" panose="020B0604020202020204" pitchFamily="34" charset="0"/>
            </a:endParaRPr>
          </a:p>
          <a:p>
            <a:pPr marR="2540" algn="just"/>
            <a:r>
              <a:rPr lang="ru-RU" sz="1400" dirty="0">
                <a:solidFill>
                  <a:srgbClr val="000000"/>
                </a:solidFill>
                <a:latin typeface="Times New Roman" panose="02020503050405090304" pitchFamily="18" charset="0"/>
              </a:rPr>
              <a:t>«Покупатель» подходит к какой – либо «игрушке» и спрашивает: «Кто ты?»</a:t>
            </a:r>
            <a:endParaRPr lang="ru-RU" sz="1200" dirty="0">
              <a:solidFill>
                <a:srgbClr val="000000"/>
              </a:solidFill>
              <a:latin typeface="Arial" panose="020B0604020202020204" pitchFamily="34" charset="0"/>
            </a:endParaRPr>
          </a:p>
          <a:p>
            <a:pPr marR="2540" algn="just"/>
            <a:r>
              <a:rPr lang="ru-RU" sz="1400" dirty="0">
                <a:solidFill>
                  <a:srgbClr val="000000"/>
                </a:solidFill>
                <a:latin typeface="Times New Roman" panose="02020503050405090304" pitchFamily="18" charset="0"/>
              </a:rPr>
              <a:t>После этого вопроса участник второй команды начинает имитировать действия, характерные для загаданной им игрушки. «Покупателю» нужно отгадать и назвать игрушку, которую ему показывают.</a:t>
            </a:r>
            <a:endParaRPr lang="ru-RU" sz="1200" dirty="0">
              <a:solidFill>
                <a:srgbClr val="000000"/>
              </a:solidFill>
              <a:latin typeface="Arial" panose="020B0604020202020204" pitchFamily="34" charset="0"/>
            </a:endParaRPr>
          </a:p>
        </p:txBody>
      </p:sp>
      <p:sp>
        <p:nvSpPr>
          <p:cNvPr id="5" name="Скругленный прямоугольник 4"/>
          <p:cNvSpPr/>
          <p:nvPr/>
        </p:nvSpPr>
        <p:spPr>
          <a:xfrm>
            <a:off x="4078138" y="1552755"/>
            <a:ext cx="4080294" cy="497528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anose="02020503050405090304" pitchFamily="18" charset="0"/>
                <a:cs typeface="Times New Roman" panose="02020503050405090304" pitchFamily="18" charset="0"/>
              </a:rPr>
              <a:t>«Слепец и поводырь»</a:t>
            </a:r>
          </a:p>
          <a:p>
            <a:pPr algn="ctr"/>
            <a:endParaRPr lang="ru-RU" sz="1400" dirty="0">
              <a:solidFill>
                <a:schemeClr val="bg1"/>
              </a:solidFill>
              <a:latin typeface="Times New Roman" panose="02020503050405090304" pitchFamily="18" charset="0"/>
              <a:cs typeface="Times New Roman" panose="02020503050405090304" pitchFamily="18" charset="0"/>
            </a:endParaRPr>
          </a:p>
          <a:p>
            <a:pPr algn="just"/>
            <a:r>
              <a:rPr lang="ru-RU" sz="1400" b="1" dirty="0">
                <a:solidFill>
                  <a:schemeClr val="bg1"/>
                </a:solidFill>
                <a:latin typeface="Times New Roman" panose="02020503050405090304" pitchFamily="18" charset="0"/>
                <a:cs typeface="Times New Roman" panose="02020503050405090304" pitchFamily="18" charset="0"/>
              </a:rPr>
              <a:t>Цель:</a:t>
            </a:r>
            <a:r>
              <a:rPr lang="ru-RU" sz="1400" dirty="0">
                <a:solidFill>
                  <a:schemeClr val="bg1"/>
                </a:solidFill>
                <a:latin typeface="Times New Roman" panose="02020503050405090304" pitchFamily="18" charset="0"/>
                <a:cs typeface="Times New Roman" panose="02020503050405090304" pitchFamily="18" charset="0"/>
              </a:rPr>
              <a:t> развить умение доверять, помогать и поддерживать товарищей по общению.</a:t>
            </a:r>
          </a:p>
          <a:p>
            <a:pPr algn="just"/>
            <a:r>
              <a:rPr lang="ru-RU" sz="1400" dirty="0">
                <a:solidFill>
                  <a:schemeClr val="bg1"/>
                </a:solidFill>
                <a:latin typeface="Times New Roman" panose="02020503050405090304" pitchFamily="18" charset="0"/>
                <a:cs typeface="Times New Roman" panose="02020503050405090304" pitchFamily="18" charset="0"/>
              </a:rPr>
              <a:t>Содержание. Дети разбиваются на пары: “слепец” и “поводырь”. Один закрывает глаза, а другой водит его по группе, даёт возможность коснуться различных предметов, помогает избежать различных столкновений с другими парами, даёт соответствующие пояснения относительно их передвижения. Команды следует отдавать стоя за спиной, на некотором отдалении. Затем участники меняются ролями. Каждый ребенок, таким образом, проходит определённую “школу доверия”.</a:t>
            </a:r>
          </a:p>
          <a:p>
            <a:pPr algn="just"/>
            <a:r>
              <a:rPr lang="ru-RU" sz="1400" dirty="0">
                <a:solidFill>
                  <a:schemeClr val="bg1"/>
                </a:solidFill>
                <a:latin typeface="Times New Roman" panose="02020503050405090304" pitchFamily="18" charset="0"/>
                <a:cs typeface="Times New Roman" panose="02020503050405090304" pitchFamily="18" charset="0"/>
              </a:rPr>
              <a:t>По окончанию игры воспитатель просит ребят ответить, кто чувствовал себя надёжно и уверенно, у кого было желание полностью довериться своему товарищу. Почему?</a:t>
            </a:r>
          </a:p>
        </p:txBody>
      </p:sp>
      <p:sp>
        <p:nvSpPr>
          <p:cNvPr id="6" name="Скругленный прямоугольник 5"/>
          <p:cNvSpPr/>
          <p:nvPr/>
        </p:nvSpPr>
        <p:spPr>
          <a:xfrm>
            <a:off x="8333117" y="1552756"/>
            <a:ext cx="3528204" cy="49752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bg1"/>
                </a:solidFill>
                <a:latin typeface="Times New Roman" panose="02020503050405090304" pitchFamily="18" charset="0"/>
                <a:cs typeface="Times New Roman" panose="02020503050405090304" pitchFamily="18" charset="0"/>
              </a:rPr>
              <a:t>«Зеркало»</a:t>
            </a:r>
            <a:r>
              <a:rPr lang="ru-RU" sz="1600" dirty="0">
                <a:solidFill>
                  <a:schemeClr val="bg1"/>
                </a:solidFill>
                <a:latin typeface="Times New Roman" panose="02020503050405090304" pitchFamily="18" charset="0"/>
                <a:cs typeface="Times New Roman" panose="02020503050405090304" pitchFamily="18" charset="0"/>
              </a:rPr>
              <a:t> </a:t>
            </a:r>
          </a:p>
          <a:p>
            <a:pPr algn="ctr"/>
            <a:endParaRPr lang="ru-RU" sz="1400" dirty="0">
              <a:solidFill>
                <a:schemeClr val="bg1"/>
              </a:solidFill>
              <a:latin typeface="Times New Roman" panose="02020503050405090304" pitchFamily="18" charset="0"/>
              <a:cs typeface="Times New Roman" panose="02020503050405090304" pitchFamily="18" charset="0"/>
            </a:endParaRPr>
          </a:p>
          <a:p>
            <a:r>
              <a:rPr lang="ru-RU" sz="1400" b="1" dirty="0">
                <a:solidFill>
                  <a:schemeClr val="bg1"/>
                </a:solidFill>
                <a:latin typeface="Times New Roman" panose="02020503050405090304" pitchFamily="18" charset="0"/>
                <a:cs typeface="Times New Roman" panose="02020503050405090304" pitchFamily="18" charset="0"/>
              </a:rPr>
              <a:t>Цель: </a:t>
            </a:r>
            <a:r>
              <a:rPr lang="ru-RU" sz="1400" dirty="0">
                <a:solidFill>
                  <a:schemeClr val="bg1"/>
                </a:solidFill>
                <a:latin typeface="Times New Roman" panose="02020503050405090304" pitchFamily="18" charset="0"/>
                <a:cs typeface="Times New Roman" panose="02020503050405090304" pitchFamily="18" charset="0"/>
              </a:rPr>
              <a:t>игра, направленная на развитие умения различать эмоциональное состояние окружающих.</a:t>
            </a:r>
          </a:p>
          <a:p>
            <a:r>
              <a:rPr lang="ru-RU" sz="1400" dirty="0">
                <a:solidFill>
                  <a:schemeClr val="bg1"/>
                </a:solidFill>
                <a:latin typeface="Times New Roman" panose="02020503050405090304" pitchFamily="18" charset="0"/>
                <a:cs typeface="Times New Roman" panose="02020503050405090304" pitchFamily="18" charset="0"/>
              </a:rPr>
              <a:t>Содержание: Детям предлагается приставить, что они пришли в магазин зеркал. Одна половина группы «зеркала», другая разные «зверюшки». «Зверюшки», ходят мимо «зеркал», прыгают, строят рожицы, а «зеркала» должны точно отражать движения и эмоциональное состояние «зверюшек».</a:t>
            </a:r>
          </a:p>
          <a:p>
            <a:r>
              <a:rPr lang="ru-RU" sz="1400" dirty="0">
                <a:solidFill>
                  <a:schemeClr val="bg1"/>
                </a:solidFill>
                <a:latin typeface="Times New Roman" panose="02020503050405090304" pitchFamily="18" charset="0"/>
                <a:cs typeface="Times New Roman" panose="02020503050405090304" pitchFamily="18" charset="0"/>
              </a:rPr>
              <a:t>После игры взрослый обсуждает с детьми, какое настроение приходилось отображать зеркалу чаще, в каких случаях было легче или труднее копировать образец</a:t>
            </a:r>
          </a:p>
          <a:p>
            <a:endParaRPr lang="ru-RU" sz="1400" dirty="0">
              <a:solidFill>
                <a:schemeClr val="bg1"/>
              </a:solidFill>
              <a:latin typeface="Times New Roman" panose="02020503050405090304" pitchFamily="18" charset="0"/>
              <a:cs typeface="Times New Roman" panose="02020503050405090304" pitchFamily="18" charset="0"/>
            </a:endParaRPr>
          </a:p>
          <a:p>
            <a:endParaRPr lang="ru-RU" sz="1400" dirty="0">
              <a:solidFill>
                <a:schemeClr val="bg1"/>
              </a:solidFill>
              <a:latin typeface="Times New Roman" panose="02020503050405090304" pitchFamily="18" charset="0"/>
              <a:cs typeface="Times New Roman" panose="02020503050405090304" pitchFamily="18" charset="0"/>
            </a:endParaRPr>
          </a:p>
          <a:p>
            <a:endParaRPr lang="ru-RU" sz="1200" dirty="0"/>
          </a:p>
        </p:txBody>
      </p:sp>
    </p:spTree>
    <p:extLst>
      <p:ext uri="{BB962C8B-B14F-4D97-AF65-F5344CB8AC3E}">
        <p14:creationId xmlns:p14="http://schemas.microsoft.com/office/powerpoint/2010/main" val="4076234910"/>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45306" y="985804"/>
            <a:ext cx="5836024" cy="3976162"/>
          </a:xfrm>
        </p:spPr>
        <p:txBody>
          <a:bodyPr>
            <a:normAutofit/>
          </a:bodyPr>
          <a:lstStyle/>
          <a:p>
            <a:pPr algn="ctr"/>
            <a:r>
              <a:rPr lang="ru-RU" b="1" dirty="0">
                <a:solidFill>
                  <a:schemeClr val="bg1"/>
                </a:solidFill>
                <a:latin typeface="Times New Roman" panose="02020503050405090304" pitchFamily="18" charset="0"/>
                <a:cs typeface="Times New Roman" panose="02020503050405090304" pitchFamily="18" charset="0"/>
              </a:rPr>
              <a:t>Познавательные игры</a:t>
            </a:r>
            <a:br>
              <a:rPr lang="ru-RU" b="1" dirty="0">
                <a:solidFill>
                  <a:schemeClr val="bg1"/>
                </a:solidFill>
                <a:latin typeface="Times New Roman" panose="02020503050405090304" pitchFamily="18" charset="0"/>
                <a:cs typeface="Times New Roman" panose="02020503050405090304" pitchFamily="18" charset="0"/>
              </a:rPr>
            </a:br>
            <a:r>
              <a:rPr lang="ru-RU" b="1" dirty="0">
                <a:solidFill>
                  <a:schemeClr val="bg1"/>
                </a:solidFill>
                <a:latin typeface="Times New Roman" panose="02020503050405090304" pitchFamily="18" charset="0"/>
                <a:cs typeface="Times New Roman" panose="02020503050405090304" pitchFamily="18" charset="0"/>
              </a:rPr>
              <a:t>(Дидактическая игра)</a:t>
            </a:r>
          </a:p>
        </p:txBody>
      </p:sp>
      <p:pic>
        <p:nvPicPr>
          <p:cNvPr id="6146" name="Picture 2" descr="Картинки по запросу картинки дети играют в детском саду"/>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495" y="309282"/>
            <a:ext cx="5446058" cy="618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4836"/>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0163" y="295836"/>
            <a:ext cx="7933766" cy="2003611"/>
          </a:xfrm>
        </p:spPr>
        <p:txBody>
          <a:bodyPr/>
          <a:lstStyle/>
          <a:p>
            <a:r>
              <a:rPr lang="ru-RU" b="1" dirty="0">
                <a:solidFill>
                  <a:schemeClr val="bg1"/>
                </a:solidFill>
              </a:rPr>
              <a:t>  ВИДЫ    ДИДАКТИЧЕСКИХ    ИГР</a:t>
            </a:r>
          </a:p>
        </p:txBody>
      </p:sp>
      <p:sp>
        <p:nvSpPr>
          <p:cNvPr id="8" name="Прямоугольник 7"/>
          <p:cNvSpPr/>
          <p:nvPr/>
        </p:nvSpPr>
        <p:spPr>
          <a:xfrm>
            <a:off x="504264" y="2581836"/>
            <a:ext cx="2971799" cy="310627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u="sng" dirty="0">
                <a:solidFill>
                  <a:schemeClr val="bg1"/>
                </a:solidFill>
                <a:latin typeface="Times New Roman" panose="02020503050405090304" pitchFamily="18" charset="0"/>
                <a:cs typeface="Times New Roman" panose="02020503050405090304" pitchFamily="18" charset="0"/>
              </a:rPr>
              <a:t>ИГРЫ С ПРЕДМЕТАМИ</a:t>
            </a:r>
          </a:p>
          <a:p>
            <a:pPr algn="ctr"/>
            <a:endParaRPr lang="ru-RU" sz="1600" b="1" dirty="0">
              <a:solidFill>
                <a:schemeClr val="bg1"/>
              </a:solidFill>
              <a:latin typeface="Times New Roman" panose="02020503050405090304" pitchFamily="18" charset="0"/>
              <a:cs typeface="Times New Roman" panose="02020503050405090304" pitchFamily="18" charset="0"/>
            </a:endParaRPr>
          </a:p>
          <a:p>
            <a:pPr algn="ctr"/>
            <a:r>
              <a:rPr lang="ru-RU" sz="1600" b="1" dirty="0">
                <a:solidFill>
                  <a:schemeClr val="bg1"/>
                </a:solidFill>
                <a:latin typeface="Times New Roman" panose="02020503050405090304" pitchFamily="18" charset="0"/>
                <a:cs typeface="Times New Roman" panose="02020503050405090304" pitchFamily="18" charset="0"/>
              </a:rPr>
              <a:t>разнообразны по игровым материалам, содержанию, организации проведения. В качестве дидактических материалов используются игрушки, реальные предметы, объекты природы.</a:t>
            </a:r>
            <a:br>
              <a:rPr lang="ru-RU" sz="1600" b="1" dirty="0">
                <a:solidFill>
                  <a:schemeClr val="bg1"/>
                </a:solidFill>
                <a:latin typeface="Times New Roman" panose="02020503050405090304" pitchFamily="18" charset="0"/>
                <a:cs typeface="Times New Roman" panose="02020503050405090304" pitchFamily="18" charset="0"/>
              </a:rPr>
            </a:br>
            <a:br>
              <a:rPr lang="ru-RU" sz="1600" b="1" dirty="0">
                <a:solidFill>
                  <a:schemeClr val="bg1"/>
                </a:solidFill>
                <a:latin typeface="Times New Roman" panose="02020503050405090304" pitchFamily="18" charset="0"/>
                <a:cs typeface="Times New Roman" panose="02020503050405090304" pitchFamily="18" charset="0"/>
              </a:rPr>
            </a:br>
            <a:endParaRPr lang="ru-RU" sz="1600" b="1" dirty="0">
              <a:solidFill>
                <a:schemeClr val="bg1"/>
              </a:solidFill>
              <a:latin typeface="Times New Roman" panose="02020503050405090304" pitchFamily="18" charset="0"/>
              <a:cs typeface="Times New Roman" panose="02020503050405090304" pitchFamily="18" charset="0"/>
            </a:endParaRPr>
          </a:p>
        </p:txBody>
      </p:sp>
      <p:sp>
        <p:nvSpPr>
          <p:cNvPr id="9" name="Прямоугольник 8"/>
          <p:cNvSpPr/>
          <p:nvPr/>
        </p:nvSpPr>
        <p:spPr>
          <a:xfrm>
            <a:off x="4141694" y="2635624"/>
            <a:ext cx="3240741" cy="305248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latin typeface="Times New Roman" panose="02020503050405090304" pitchFamily="18" charset="0"/>
              <a:cs typeface="Times New Roman" panose="02020503050405090304" pitchFamily="18" charset="0"/>
            </a:endParaRPr>
          </a:p>
          <a:p>
            <a:pPr algn="ctr"/>
            <a:endParaRPr lang="ru-RU" dirty="0">
              <a:solidFill>
                <a:schemeClr val="bg1"/>
              </a:solidFill>
              <a:latin typeface="Times New Roman" panose="02020503050405090304" pitchFamily="18" charset="0"/>
              <a:cs typeface="Times New Roman" panose="02020503050405090304" pitchFamily="18" charset="0"/>
            </a:endParaRPr>
          </a:p>
          <a:p>
            <a:pPr algn="ctr"/>
            <a:r>
              <a:rPr lang="ru-RU" b="1" i="1" u="sng" dirty="0">
                <a:solidFill>
                  <a:schemeClr val="bg1"/>
                </a:solidFill>
                <a:latin typeface="Times New Roman" panose="02020503050405090304" pitchFamily="18" charset="0"/>
                <a:cs typeface="Times New Roman" panose="02020503050405090304" pitchFamily="18" charset="0"/>
              </a:rPr>
              <a:t>НАСТОЛЬНО-ПЕЧАТНЫЕ</a:t>
            </a:r>
          </a:p>
          <a:p>
            <a:pPr algn="ctr"/>
            <a:endParaRPr lang="ru-RU" b="1" dirty="0">
              <a:solidFill>
                <a:schemeClr val="bg1"/>
              </a:solidFill>
              <a:latin typeface="Times New Roman" panose="02020503050405090304" pitchFamily="18" charset="0"/>
              <a:cs typeface="Times New Roman" panose="02020503050405090304" pitchFamily="18" charset="0"/>
            </a:endParaRPr>
          </a:p>
          <a:p>
            <a:pPr algn="ctr"/>
            <a:r>
              <a:rPr lang="ru-RU" b="1" dirty="0">
                <a:solidFill>
                  <a:schemeClr val="bg1"/>
                </a:solidFill>
                <a:latin typeface="Times New Roman" panose="02020503050405090304" pitchFamily="18" charset="0"/>
                <a:cs typeface="Times New Roman" panose="02020503050405090304" pitchFamily="18" charset="0"/>
              </a:rPr>
              <a:t>разнообразны по видам: парные картинки, лото, домино. Основаны на принципе наглядности, но детям дается не сам предмет, а его изображение.</a:t>
            </a:r>
            <a:br>
              <a:rPr lang="ru-RU" b="1" dirty="0">
                <a:solidFill>
                  <a:schemeClr val="bg1"/>
                </a:solidFill>
                <a:latin typeface="Times New Roman" panose="02020503050405090304" pitchFamily="18" charset="0"/>
                <a:cs typeface="Times New Roman" panose="02020503050405090304" pitchFamily="18" charset="0"/>
              </a:rPr>
            </a:br>
            <a:br>
              <a:rPr lang="ru-RU" b="1" dirty="0">
                <a:solidFill>
                  <a:schemeClr val="bg1"/>
                </a:solidFill>
                <a:latin typeface="Times New Roman" panose="02020503050405090304" pitchFamily="18" charset="0"/>
                <a:cs typeface="Times New Roman" panose="02020503050405090304" pitchFamily="18" charset="0"/>
              </a:rPr>
            </a:br>
            <a:br>
              <a:rPr lang="ru-RU" sz="2400" dirty="0">
                <a:solidFill>
                  <a:schemeClr val="bg1"/>
                </a:solidFill>
              </a:rPr>
            </a:br>
            <a:endParaRPr lang="ru-RU" sz="2400" b="1" dirty="0">
              <a:solidFill>
                <a:schemeClr val="bg1"/>
              </a:solidFill>
              <a:latin typeface="Times New Roman" panose="02020503050405090304" pitchFamily="18" charset="0"/>
              <a:cs typeface="Times New Roman" panose="02020503050405090304" pitchFamily="18" charset="0"/>
            </a:endParaRPr>
          </a:p>
        </p:txBody>
      </p:sp>
      <p:sp>
        <p:nvSpPr>
          <p:cNvPr id="12" name="Прямоугольник 11"/>
          <p:cNvSpPr/>
          <p:nvPr/>
        </p:nvSpPr>
        <p:spPr>
          <a:xfrm>
            <a:off x="8048066" y="2635624"/>
            <a:ext cx="3274358" cy="300541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1"/>
              </a:solidFill>
            </a:endParaRPr>
          </a:p>
          <a:p>
            <a:pPr algn="ctr"/>
            <a:endParaRPr lang="ru-RU" b="1" u="sng" dirty="0">
              <a:solidFill>
                <a:schemeClr val="bg1"/>
              </a:solidFill>
              <a:latin typeface="Times New Roman" panose="02020503050405090304" pitchFamily="18" charset="0"/>
              <a:cs typeface="Times New Roman" panose="02020503050405090304" pitchFamily="18" charset="0"/>
            </a:endParaRPr>
          </a:p>
          <a:p>
            <a:pPr algn="ctr"/>
            <a:r>
              <a:rPr lang="ru-RU" b="1" u="sng" dirty="0">
                <a:solidFill>
                  <a:schemeClr val="bg1"/>
                </a:solidFill>
                <a:latin typeface="Times New Roman" panose="02020503050405090304" pitchFamily="18" charset="0"/>
                <a:cs typeface="Times New Roman" panose="02020503050405090304" pitchFamily="18" charset="0"/>
              </a:rPr>
              <a:t>СЛОВЕСНЫЕ</a:t>
            </a:r>
          </a:p>
          <a:p>
            <a:pPr algn="ctr"/>
            <a:endParaRPr lang="ru-RU" b="1" dirty="0">
              <a:solidFill>
                <a:schemeClr val="bg1"/>
              </a:solidFill>
              <a:latin typeface="Times New Roman" panose="02020503050405090304" pitchFamily="18" charset="0"/>
              <a:cs typeface="Times New Roman" panose="02020503050405090304" pitchFamily="18" charset="0"/>
            </a:endParaRPr>
          </a:p>
          <a:p>
            <a:pPr algn="ctr"/>
            <a:r>
              <a:rPr lang="ru-RU" b="1" dirty="0">
                <a:solidFill>
                  <a:schemeClr val="bg1"/>
                </a:solidFill>
                <a:latin typeface="Times New Roman" panose="02020503050405090304" pitchFamily="18" charset="0"/>
                <a:cs typeface="Times New Roman" panose="02020503050405090304" pitchFamily="18" charset="0"/>
              </a:rPr>
              <a:t>отличаются тем, что процесс решения обучающей задачи осуществляется в мыслительном плане, на основе представлений и без опоры на наглядность.</a:t>
            </a:r>
            <a:br>
              <a:rPr lang="ru-RU" b="1" dirty="0">
                <a:solidFill>
                  <a:schemeClr val="bg1"/>
                </a:solidFill>
                <a:latin typeface="Times New Roman" panose="02020503050405090304" pitchFamily="18" charset="0"/>
                <a:cs typeface="Times New Roman" panose="02020503050405090304" pitchFamily="18" charset="0"/>
              </a:rPr>
            </a:br>
            <a:br>
              <a:rPr lang="ru-RU" b="1" dirty="0">
                <a:solidFill>
                  <a:schemeClr val="bg1"/>
                </a:solidFill>
                <a:latin typeface="Times New Roman" panose="02020503050405090304" pitchFamily="18" charset="0"/>
                <a:cs typeface="Times New Roman" panose="02020503050405090304" pitchFamily="18" charset="0"/>
              </a:rPr>
            </a:br>
            <a:br>
              <a:rPr lang="ru-RU" sz="2400" dirty="0"/>
            </a:br>
            <a:endParaRPr lang="ru-RU" sz="2400" b="1" dirty="0">
              <a:solidFill>
                <a:schemeClr val="bg1"/>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137503173"/>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1" y="483080"/>
            <a:ext cx="10077573" cy="1112807"/>
          </a:xfrm>
        </p:spPr>
        <p:txBody>
          <a:bodyPr>
            <a:normAutofit/>
          </a:bodyPr>
          <a:lstStyle/>
          <a:p>
            <a:pPr algn="ctr"/>
            <a:r>
              <a:rPr lang="ru-RU" sz="2800" b="1" dirty="0">
                <a:solidFill>
                  <a:schemeClr val="bg1"/>
                </a:solidFill>
              </a:rPr>
              <a:t>    Дидактические игры с предметами</a:t>
            </a:r>
          </a:p>
        </p:txBody>
      </p:sp>
      <p:sp>
        <p:nvSpPr>
          <p:cNvPr id="3" name="Прямоугольник 2"/>
          <p:cNvSpPr/>
          <p:nvPr/>
        </p:nvSpPr>
        <p:spPr>
          <a:xfrm>
            <a:off x="1449238" y="2147978"/>
            <a:ext cx="3217654" cy="286397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a:solidFill>
                  <a:schemeClr val="bg1"/>
                </a:solidFill>
                <a:latin typeface="Times New Roman" panose="02020503050405090304" pitchFamily="18" charset="0"/>
                <a:cs typeface="Times New Roman" panose="02020503050405090304" pitchFamily="18" charset="0"/>
              </a:rPr>
              <a:t>Сюжетно-дидактические   игры, </a:t>
            </a:r>
          </a:p>
          <a:p>
            <a:pPr algn="ctr"/>
            <a:r>
              <a:rPr lang="ru-RU" sz="2000" b="1" dirty="0">
                <a:solidFill>
                  <a:schemeClr val="bg1"/>
                </a:solidFill>
                <a:latin typeface="Times New Roman" panose="02020503050405090304" pitchFamily="18" charset="0"/>
                <a:cs typeface="Times New Roman" panose="02020503050405090304" pitchFamily="18" charset="0"/>
              </a:rPr>
              <a:t>в которых дети «примеряют» определенные роли. Например роль покупателя или продавца в игре «Продуктовый магазин»</a:t>
            </a:r>
          </a:p>
        </p:txBody>
      </p:sp>
      <p:sp>
        <p:nvSpPr>
          <p:cNvPr id="4" name="Прямоугольник 3"/>
          <p:cNvSpPr/>
          <p:nvPr/>
        </p:nvSpPr>
        <p:spPr>
          <a:xfrm>
            <a:off x="6469812" y="2147977"/>
            <a:ext cx="3364302" cy="286396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a:solidFill>
                  <a:schemeClr val="bg1"/>
                </a:solidFill>
                <a:latin typeface="Times New Roman" panose="02020503050405090304" pitchFamily="18" charset="0"/>
                <a:cs typeface="Times New Roman" panose="02020503050405090304" pitchFamily="18" charset="0"/>
              </a:rPr>
              <a:t>Игры-инсценировки</a:t>
            </a:r>
          </a:p>
          <a:p>
            <a:pPr algn="ctr"/>
            <a:r>
              <a:rPr lang="ru-RU" sz="2000" b="1" dirty="0">
                <a:solidFill>
                  <a:schemeClr val="bg1"/>
                </a:solidFill>
                <a:latin typeface="Times New Roman" panose="02020503050405090304" pitchFamily="18" charset="0"/>
                <a:cs typeface="Times New Roman" panose="02020503050405090304" pitchFamily="18" charset="0"/>
              </a:rPr>
              <a:t>помогают уточнить представления детей о различных бытовых жизненных ситуациях, о нормах поведения.</a:t>
            </a:r>
          </a:p>
          <a:p>
            <a:pPr algn="ctr"/>
            <a:r>
              <a:rPr lang="ru-RU" sz="2000" b="1" dirty="0">
                <a:solidFill>
                  <a:schemeClr val="bg1"/>
                </a:solidFill>
                <a:latin typeface="Times New Roman" panose="02020503050405090304" pitchFamily="18" charset="0"/>
                <a:cs typeface="Times New Roman" panose="02020503050405090304" pitchFamily="18" charset="0"/>
              </a:rPr>
              <a:t>Например игра «Праздничный ужин»</a:t>
            </a:r>
          </a:p>
          <a:p>
            <a:pPr algn="ctr"/>
            <a:endParaRPr lang="ru-RU" sz="2000" b="1" dirty="0">
              <a:solidFill>
                <a:schemeClr val="bg1"/>
              </a:solidFill>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494215006"/>
      </p:ext>
    </p:extLst>
  </p:cSld>
  <p:clrMapOvr>
    <a:masterClrMapping/>
  </p:clrMapOvr>
  <p:transition spd="slow">
    <p:wedge/>
  </p:transition>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533</TotalTime>
  <Words>1191</Words>
  <Application>Microsoft Office PowerPoint</Application>
  <PresentationFormat>Широкоэкранный</PresentationFormat>
  <Paragraphs>94</Paragraphs>
  <Slides>20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Century Gothic</vt:lpstr>
      <vt:lpstr>Times New Roman</vt:lpstr>
      <vt:lpstr>Wingdings 3</vt:lpstr>
      <vt:lpstr>Сектор</vt:lpstr>
      <vt:lpstr>Развитие игровой деятельности детей дошкольного возраста Подготовила: воспитатель  Потапова юлия андреевна  п.мотыгино</vt:lpstr>
      <vt:lpstr>Презентация PowerPoint</vt:lpstr>
      <vt:lpstr>Презентация PowerPoint</vt:lpstr>
      <vt:lpstr>                                                   ИГРА:    - Влияет на развитие личности ребенка   - Помогает приобретать основные навыки общения,            необходимые для установления контакта со сверстниками  - Способствует развитию чувств и волевой регуляции поведения  - Знакомит с поведением и взаимоотношениями взрослых  людей, которые становятся образцом для ребенка. </vt:lpstr>
      <vt:lpstr>игры  на развитие   СОЦИАЛЬНО-коммуникативных  навыков</vt:lpstr>
      <vt:lpstr>Презентация PowerPoint</vt:lpstr>
      <vt:lpstr>Познавательные игры (Дидактическая игра)</vt:lpstr>
      <vt:lpstr>  ВИДЫ    ДИДАКТИЧЕСКИХ    ИГР</vt:lpstr>
      <vt:lpstr>    Дидактические игры с предметами</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игровой деятельности детей дошкольного возраста</dc:title>
  <dc:creator>Пользователь Windows</dc:creator>
  <cp:lastModifiedBy>User</cp:lastModifiedBy>
  <cp:revision>54</cp:revision>
  <dcterms:created xsi:type="dcterms:W3CDTF">2017-02-05T16:38:23Z</dcterms:created>
  <dcterms:modified xsi:type="dcterms:W3CDTF">2020-01-21T06:29:20Z</dcterms:modified>
</cp:coreProperties>
</file>