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8" r:id="rId2"/>
    <p:sldId id="257" r:id="rId3"/>
    <p:sldId id="276" r:id="rId4"/>
    <p:sldId id="259" r:id="rId5"/>
    <p:sldId id="262" r:id="rId6"/>
    <p:sldId id="261" r:id="rId7"/>
    <p:sldId id="260" r:id="rId8"/>
    <p:sldId id="268" r:id="rId9"/>
    <p:sldId id="263" r:id="rId10"/>
    <p:sldId id="269" r:id="rId11"/>
    <p:sldId id="265" r:id="rId12"/>
    <p:sldId id="264" r:id="rId13"/>
    <p:sldId id="290" r:id="rId14"/>
    <p:sldId id="266" r:id="rId15"/>
    <p:sldId id="267" r:id="rId16"/>
    <p:sldId id="270" r:id="rId17"/>
    <p:sldId id="275" r:id="rId18"/>
    <p:sldId id="274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91" r:id="rId27"/>
    <p:sldId id="285" r:id="rId28"/>
    <p:sldId id="286" r:id="rId29"/>
    <p:sldId id="288" r:id="rId30"/>
    <p:sldId id="278" r:id="rId31"/>
    <p:sldId id="272" r:id="rId32"/>
    <p:sldId id="273" r:id="rId33"/>
    <p:sldId id="287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7722F-0C66-4A39-80EC-58E5756F1F01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D1236-8F46-487C-9815-9DC6507A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95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D1236-8F46-487C-9815-9DC6507A095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46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C11E-9907-43E0-BA89-C31504E4A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E7A6-C8E8-4494-A71B-CADE4FA57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34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5A6D0-2203-4C7C-AFC0-6D3FEDEA5C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E336-2A6D-4D63-BA59-3D6C47257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3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FB9C-A51D-4D12-AABF-3584D965EF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5A27-5422-43D1-9A5C-57D70C2F5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94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32B9-8B89-4A93-99CF-CC546112BF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EEC2-2135-4295-BB3B-A48EE2788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74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87A54-B946-4E3A-8F6A-ED8FFB3F92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9EA0F-2DC0-414B-9963-B51096E9C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12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43169-BA5B-43B7-AFC6-A30861B624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3CF47-019D-4A27-B330-326F5A299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30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B9D9-8272-4E4A-AD09-C77D33DF82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0C56-D9B4-4815-B746-B71BCFB09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09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B7649-B092-439F-97BA-C3E6C629FE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F6C3-B847-4C56-AD94-3DD5BCEFF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43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9A93-F2D7-450C-88A1-95F77A1D46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5C31D-D963-4B23-B175-2B2EAE1C9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88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7278-52C6-4B37-9ADF-A344992BD3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3508-F299-440A-AFC8-93311CB2C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10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A38E0-840D-4C56-B467-193FB636A9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A5CE-83F7-4422-90CD-C45D5ED4A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28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E5F26-7E12-48B2-9A06-E0EEB04CF8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41501-BD73-4516-A3E1-ECFE934236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63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103590" cy="216023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"/>
              </a:rPr>
              <a:t> </a:t>
            </a:r>
            <a:r>
              <a:rPr lang="ru-RU" sz="2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Calibri"/>
              </a:rPr>
              <a:t>Использование приемов мнемотехники в работе с детьми с общим недоразвитием речи.</a:t>
            </a:r>
            <a:endParaRPr lang="ru-RU" sz="2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6012160" y="5733256"/>
            <a:ext cx="2808312" cy="9361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ctr" eaLnBrk="1" hangingPunct="1">
              <a:buNone/>
              <a:defRPr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2020г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п.Мотыгино</a:t>
            </a:r>
          </a:p>
          <a:p>
            <a:pPr marL="0" lvl="0" indent="0" algn="ctr" eaLnBrk="1" hangingPunct="1">
              <a:buNone/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Учитель-логопед Зайцева Е. П.</a:t>
            </a:r>
          </a:p>
        </p:txBody>
      </p:sp>
    </p:spTree>
    <p:extLst>
      <p:ext uri="{BB962C8B-B14F-4D97-AF65-F5344CB8AC3E}">
        <p14:creationId xmlns:p14="http://schemas.microsoft.com/office/powerpoint/2010/main" xmlns="" val="20194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65125"/>
            <a:ext cx="5743550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32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Мнемотехника </a:t>
            </a:r>
            <a:r>
              <a:rPr lang="ru-RU" sz="32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также помогает развивать:</a:t>
            </a:r>
            <a:r>
              <a:rPr lang="ru-RU" sz="2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/>
            </a:r>
            <a:br>
              <a:rPr lang="ru-RU" sz="2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</a:b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1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i="1" dirty="0">
                <a:solidFill>
                  <a:srgbClr val="385723"/>
                </a:solidFill>
                <a:cs typeface="Times New Roman" pitchFamily="18" charset="0"/>
              </a:rPr>
              <a:t>ассоциативное мышление;</a:t>
            </a:r>
          </a:p>
          <a:p>
            <a:pPr marL="342900" lvl="0" indent="-342900" eaLnBrk="1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i="1" dirty="0">
                <a:solidFill>
                  <a:srgbClr val="385723"/>
                </a:solidFill>
                <a:cs typeface="Times New Roman" pitchFamily="18" charset="0"/>
              </a:rPr>
              <a:t>зрительную и слуховую память;</a:t>
            </a:r>
          </a:p>
          <a:p>
            <a:pPr marL="342900" lvl="0" indent="-342900" eaLnBrk="1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i="1" dirty="0">
                <a:solidFill>
                  <a:srgbClr val="385723"/>
                </a:solidFill>
                <a:cs typeface="Times New Roman" pitchFamily="18" charset="0"/>
              </a:rPr>
              <a:t>зрительное и слуховое внимание;</a:t>
            </a:r>
          </a:p>
          <a:p>
            <a:pPr marL="342900" lvl="0" indent="-342900" eaLnBrk="1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i="1" dirty="0">
                <a:solidFill>
                  <a:srgbClr val="385723"/>
                </a:solidFill>
                <a:cs typeface="Times New Roman" pitchFamily="18" charset="0"/>
              </a:rPr>
              <a:t>воображение;</a:t>
            </a:r>
          </a:p>
          <a:p>
            <a:pPr marL="342900" lvl="0" indent="-342900" eaLnBrk="1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i="1" dirty="0">
                <a:solidFill>
                  <a:srgbClr val="385723"/>
                </a:solidFill>
                <a:cs typeface="Times New Roman" pitchFamily="18" charset="0"/>
              </a:rPr>
              <a:t>связную речь;</a:t>
            </a:r>
          </a:p>
          <a:p>
            <a:pPr marL="342900" lvl="0" indent="-342900" eaLnBrk="1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i="1" dirty="0">
                <a:solidFill>
                  <a:srgbClr val="385723"/>
                </a:solidFill>
                <a:cs typeface="Times New Roman" pitchFamily="18" charset="0"/>
              </a:rPr>
              <a:t>мелкую моторику рук.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09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65125"/>
            <a:ext cx="5887566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мнемотаблица</a:t>
            </a:r>
            <a:r>
              <a:rPr lang="ru-RU" sz="54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buNone/>
              <a:defRPr/>
            </a:pPr>
            <a:r>
              <a:rPr lang="ru-RU" sz="2000" i="1" dirty="0">
                <a:solidFill>
                  <a:srgbClr val="70AD47">
                    <a:lumMod val="50000"/>
                  </a:srgbClr>
                </a:solidFill>
              </a:rPr>
              <a:t>Это схема, в которой заложена определенная информация. Суть мнемосхемы заключается в следующем: на каждое слово или маленькое словосочетание придумывается картинка (изображение); таким образом весь текст зарисовывается схематично, глядя на эти схемы – рисунки,  ребенок легко запоминает информацию</a:t>
            </a:r>
            <a:r>
              <a:rPr lang="ru-RU" i="1" dirty="0">
                <a:solidFill>
                  <a:prstClr val="black"/>
                </a:solidFill>
              </a:rPr>
              <a:t>. </a:t>
            </a: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789040"/>
            <a:ext cx="7560840" cy="25545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9263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5959574" cy="150204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2000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0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20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000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Работа </a:t>
            </a:r>
            <a:r>
              <a:rPr lang="ru-RU" sz="20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строится от простого к сложному: с простейших </a:t>
            </a:r>
            <a:r>
              <a:rPr lang="ru-RU" sz="20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мнемоквадратов</a:t>
            </a:r>
            <a:r>
              <a:rPr lang="ru-RU" sz="20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,</a:t>
            </a:r>
            <a:br>
              <a:rPr lang="ru-RU" sz="20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0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потом переходим к </a:t>
            </a:r>
            <a:r>
              <a:rPr lang="ru-RU" sz="20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мнемодорожкам</a:t>
            </a:r>
            <a:r>
              <a:rPr lang="ru-RU" sz="20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и позже к </a:t>
            </a:r>
            <a:r>
              <a:rPr lang="ru-RU" sz="20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мнемотаблицам</a:t>
            </a:r>
            <a:r>
              <a:rPr lang="ru-RU" sz="20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.</a:t>
            </a:r>
            <a:br>
              <a:rPr lang="ru-RU" sz="20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43394"/>
            <a:ext cx="2160241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943394"/>
            <a:ext cx="4927248" cy="1557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116" y="3686797"/>
            <a:ext cx="493598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961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65125"/>
            <a:ext cx="5959574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Алгоритмы.</a:t>
            </a:r>
            <a:endParaRPr lang="ru-RU" sz="60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91519"/>
            <a:ext cx="7776864" cy="4019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068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515348" y="365125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4303390" cy="4351338"/>
          </a:xfrm>
        </p:spPr>
        <p:txBody>
          <a:bodyPr/>
          <a:lstStyle/>
          <a:p>
            <a:pPr marL="0" indent="0">
              <a:buNone/>
            </a:pP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Маму так свою люблю я,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Что не знаю прямо,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Я большому кораблю,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Дам названье МАМА!!!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548680"/>
            <a:ext cx="432048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728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515348" y="365125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4519414" cy="4351338"/>
          </a:xfrm>
        </p:spPr>
        <p:txBody>
          <a:bodyPr/>
          <a:lstStyle/>
          <a:p>
            <a:pPr marL="0" indent="0">
              <a:buNone/>
            </a:pPr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Капитан, капитан улыбнитесь,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Ведь улыбка ,это флаг корабля!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Капитан, капитан подтянитесь,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Только смелым покоряются моря!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9235"/>
            <a:ext cx="3621232" cy="6205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855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65125"/>
            <a:ext cx="6103590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Составление описательного рассказа</a:t>
            </a:r>
            <a:endParaRPr lang="ru-RU" sz="36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25624"/>
            <a:ext cx="3960440" cy="4915744"/>
          </a:xfrm>
        </p:spPr>
        <p:txBody>
          <a:bodyPr/>
          <a:lstStyle/>
          <a:p>
            <a:pPr marL="504825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ru-RU" sz="2000" i="1" dirty="0">
                <a:solidFill>
                  <a:srgbClr val="385723"/>
                </a:solidFill>
                <a:latin typeface="Arial" pitchFamily="34" charset="0"/>
                <a:cs typeface="Times New Roman" pitchFamily="18" charset="0"/>
              </a:rPr>
              <a:t>Это наиболее трудный вид в монологической речи. </a:t>
            </a:r>
            <a:endParaRPr lang="ru-RU" sz="2000" i="1" dirty="0">
              <a:solidFill>
                <a:srgbClr val="385723"/>
              </a:solidFill>
              <a:latin typeface="Calibri" pitchFamily="34" charset="0"/>
              <a:cs typeface="Times New Roman" pitchFamily="18" charset="0"/>
            </a:endParaRPr>
          </a:p>
          <a:p>
            <a:pPr marL="504825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i="1" dirty="0">
                <a:solidFill>
                  <a:srgbClr val="385723"/>
                </a:solidFill>
                <a:latin typeface="Arial" pitchFamily="34" charset="0"/>
                <a:cs typeface="Times New Roman" pitchFamily="18" charset="0"/>
              </a:rPr>
              <a:t> Дети не располагают теми знаниями, которые приобретают в течение жизни. Чтобы описать предмет, его надо осознать, а осознание - это анализ. Что ребенку очень трудно. Здесь важно научить ребенка сначала выделять признаки предмета</a:t>
            </a:r>
            <a:endParaRPr lang="ru-RU" sz="2000" i="1" dirty="0">
              <a:solidFill>
                <a:srgbClr val="385723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616948"/>
            <a:ext cx="4572000" cy="5587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rgbClr val="385723"/>
                </a:solidFill>
                <a:cs typeface="Times New Roman" pitchFamily="18" charset="0"/>
              </a:rPr>
              <a:t> </a:t>
            </a:r>
            <a:endParaRPr lang="ru-RU" sz="2800" dirty="0">
              <a:solidFill>
                <a:srgbClr val="385723"/>
              </a:solidFill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16832"/>
            <a:ext cx="3991372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1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65125"/>
            <a:ext cx="6175598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ru-RU" sz="32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ru-RU" sz="32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ru-RU" sz="32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Times New Roman"/>
              </a:rPr>
              <a:t>Описательные </a:t>
            </a:r>
            <a:r>
              <a:rPr lang="ru-RU" sz="32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Times New Roman"/>
              </a:rPr>
              <a:t>рассказы по лексическим темам.</a:t>
            </a:r>
            <a:br>
              <a:rPr lang="ru-RU" sz="32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Times New Roman"/>
              </a:rPr>
            </a:br>
            <a:endParaRPr lang="ru-RU" sz="32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972394"/>
            <a:ext cx="3566712" cy="220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844824"/>
            <a:ext cx="3491880" cy="2458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379671"/>
            <a:ext cx="36724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509119"/>
            <a:ext cx="4082663" cy="2190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620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65125"/>
            <a:ext cx="6319614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</a:t>
            </a:r>
            <a: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ересказ сказок</a:t>
            </a:r>
            <a:r>
              <a:rPr lang="ru-RU" sz="2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Calibri"/>
              </a:rPr>
              <a:t> </a:t>
            </a:r>
            <a: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Calibri"/>
              </a:rPr>
              <a:t> с использованием </a:t>
            </a:r>
            <a:r>
              <a:rPr lang="ru-RU" sz="2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Calibri"/>
              </a:rPr>
              <a:t>опорных рисунков </a:t>
            </a:r>
            <a:endParaRPr lang="ru-RU" sz="2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108" y="1825625"/>
            <a:ext cx="6573300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526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65125"/>
            <a:ext cx="5959574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Самостоятельное составление сюжета.</a:t>
            </a: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219095"/>
            <a:ext cx="5277156" cy="39578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2174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65125"/>
            <a:ext cx="6463630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Речь – одна из важных линий развития ребенка.</a:t>
            </a: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sz="2400" i="1" kern="0" dirty="0">
                <a:solidFill>
                  <a:srgbClr val="70AD47">
                    <a:lumMod val="50000"/>
                  </a:srgbClr>
                </a:solidFill>
                <a:ea typeface="Times New Roman"/>
                <a:cs typeface="Arial"/>
              </a:rPr>
              <a:t>На сегодняшний день – образная, богатая синонимами, дополнениями и описаниями речь у детей дошкольного возраста – явление очень редкое.</a:t>
            </a:r>
          </a:p>
          <a:p>
            <a:pPr marL="0" lvl="0" indent="0" eaLnBrk="1" hangingPunct="1">
              <a:buNone/>
              <a:defRPr/>
            </a:pPr>
            <a:r>
              <a:rPr lang="ru-RU" sz="2400" i="1" dirty="0">
                <a:solidFill>
                  <a:srgbClr val="70AD47">
                    <a:lumMod val="50000"/>
                  </a:srgbClr>
                </a:solidFill>
                <a:ea typeface="Times New Roman"/>
                <a:cs typeface="Arial"/>
              </a:rPr>
              <a:t>  Главной  и  отличительной  чертой современного общества  является  подмена  живого  человеческого          общения зависимостью </a:t>
            </a:r>
            <a:r>
              <a:rPr lang="ru-RU" sz="2400" i="1" dirty="0" smtClean="0">
                <a:solidFill>
                  <a:srgbClr val="70AD47">
                    <a:lumMod val="50000"/>
                  </a:srgbClr>
                </a:solidFill>
                <a:ea typeface="Times New Roman"/>
                <a:cs typeface="Arial"/>
              </a:rPr>
              <a:t>от компьютера</a:t>
            </a:r>
            <a:r>
              <a:rPr lang="ru-RU" sz="2400" i="1" dirty="0">
                <a:solidFill>
                  <a:srgbClr val="70AD47">
                    <a:lumMod val="50000"/>
                  </a:srgbClr>
                </a:solidFill>
                <a:ea typeface="Times New Roman"/>
                <a:cs typeface="Arial"/>
              </a:rPr>
              <a:t>.   Недостаток общения  родителей  со  своими  детьми, игнорирование  речевых  трудностей   лишь                           увеличивает  число  дошкольников  с  недостатками  речи. </a:t>
            </a:r>
            <a:endParaRPr lang="ru-RU" sz="2400" i="1" dirty="0">
              <a:solidFill>
                <a:srgbClr val="70AD47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94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65125"/>
            <a:ext cx="6247606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Calibri"/>
              </a:rPr>
              <a:t>Образование </a:t>
            </a:r>
            <a:r>
              <a:rPr lang="ru-RU" sz="40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Calibri"/>
              </a:rPr>
              <a:t>родственных слов</a:t>
            </a:r>
            <a:endParaRPr lang="ru-RU" sz="40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217" y="1916833"/>
            <a:ext cx="5431565" cy="4260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402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175598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Обогащение речи второстепенными членами предложения.</a:t>
            </a:r>
            <a:endParaRPr lang="ru-RU" sz="32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25625"/>
            <a:ext cx="4968552" cy="435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1" y="1700808"/>
            <a:ext cx="2324227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330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65125"/>
            <a:ext cx="6103590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Характеристика согласных звуков.</a:t>
            </a:r>
            <a:endParaRPr lang="ru-RU" sz="40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2719214" cy="4351338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Согласный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Глухой(горлышко не дрожит)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Твердый(мягкий)</a:t>
            </a:r>
          </a:p>
          <a:p>
            <a:pPr marL="0" indent="0">
              <a:buNone/>
            </a:pPr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Согласный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Звонкий(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Горлышко дрожит)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Твердый(мягкий)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988840"/>
            <a:ext cx="302433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984112"/>
            <a:ext cx="2869526" cy="4325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890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65125"/>
            <a:ext cx="6031582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</a:rPr>
              <a:t>Схемы предлогов.</a:t>
            </a:r>
            <a:r>
              <a:rPr lang="ru-RU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4969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65125"/>
            <a:ext cx="6175598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предложений с использованием предлогов.</a:t>
            </a:r>
            <a:endParaRPr lang="ru-RU" sz="36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32856"/>
            <a:ext cx="4104456" cy="43513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276872"/>
            <a:ext cx="4032448" cy="41764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1713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65125"/>
            <a:ext cx="5743550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Times New Roman"/>
              </a:rPr>
              <a:t/>
            </a:r>
            <a:br>
              <a:rPr lang="ru-RU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/>
                <a:ea typeface="Times New Roman"/>
              </a:rPr>
              <a:t>Заучивание стихов</a:t>
            </a:r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/>
                <a:ea typeface="Times New Roman"/>
              </a:rPr>
              <a:t>.</a:t>
            </a:r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/>
                <a:ea typeface="Times New Roman"/>
              </a:rPr>
              <a:t> </a:t>
            </a:r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/>
            </a:r>
            <a:b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</a:br>
            <a:endParaRPr lang="ru-RU" sz="4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52536" y="2852936"/>
            <a:ext cx="309634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15714" y="2888945"/>
            <a:ext cx="3096347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11958" y="2924948"/>
            <a:ext cx="309634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08203" y="2888945"/>
            <a:ext cx="309634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593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515348" y="319406"/>
            <a:ext cx="45719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16632"/>
            <a:ext cx="2736304" cy="2819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0"/>
            <a:ext cx="2880320" cy="2969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80928"/>
            <a:ext cx="2859782" cy="340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492896"/>
            <a:ext cx="2664296" cy="3694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662746"/>
            <a:ext cx="2643758" cy="3643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824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460432" y="319406"/>
            <a:ext cx="72008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84784"/>
            <a:ext cx="3672408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76672"/>
            <a:ext cx="3779912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533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561067" y="319406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25625"/>
            <a:ext cx="3528392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Жила-была посуда: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Чайник, чашка и блюдо,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Ножик, вилка и ложка, кастрюля и поварешка.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Посуда дружила с едой,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Посуда дружила с водой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И с человеком дружила: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Она его вкусно кормила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708" y="836712"/>
            <a:ext cx="5112568" cy="4896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606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5959574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1275"/>
              </a:lnSpc>
              <a:spcBef>
                <a:spcPts val="1350"/>
              </a:spcBef>
              <a:spcAft>
                <a:spcPts val="675"/>
              </a:spcAft>
            </a:pP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Times New Roman"/>
              </a:rPr>
              <a:t> </a:t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Times New Roman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Times New Roman"/>
              </a:rPr>
              <a:t>Автоматизация</a:t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Times New Roman"/>
              </a:rPr>
            </a:br>
            <a:r>
              <a:rPr lang="ru-RU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Times New Roman"/>
              </a:rPr>
              <a:t/>
            </a:r>
            <a:br>
              <a:rPr lang="ru-RU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Times New Roman"/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Times New Roman"/>
              </a:rPr>
              <a:t> звуков.</a:t>
            </a:r>
            <a:r>
              <a:rPr lang="ru-RU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Times New Roman"/>
              </a:rPr>
              <a:t/>
            </a:r>
            <a:br>
              <a:rPr lang="ru-RU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Times New Roman"/>
              </a:rPr>
            </a:b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28801"/>
            <a:ext cx="3727326" cy="4548162"/>
          </a:xfrm>
        </p:spPr>
        <p:txBody>
          <a:bodyPr/>
          <a:lstStyle/>
          <a:p>
            <a:pPr>
              <a:spcAft>
                <a:spcPts val="675"/>
              </a:spcAft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/>
              <a:ea typeface="Times New Roman"/>
            </a:endParaRPr>
          </a:p>
          <a:p>
            <a:pPr>
              <a:spcAft>
                <a:spcPts val="675"/>
              </a:spcAft>
            </a:pP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effectLst/>
                <a:ea typeface="Times New Roman"/>
              </a:rPr>
              <a:t>Чистоговорки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effectLst/>
              <a:ea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effectLst/>
                <a:ea typeface="Times New Roman"/>
              </a:rPr>
              <a:t>ША-ША-ША – наша Даша хороша,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effectLst/>
                <a:ea typeface="Times New Roman"/>
              </a:rPr>
              <a:t>ШИ-ШИ-ШИ – Миша и Маша – малыши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effectLst/>
                <a:ea typeface="Times New Roman"/>
              </a:rPr>
              <a:t>ШЕ-ШЕ-ШЕ – мыши в шалаше,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effectLst/>
                <a:ea typeface="Times New Roman"/>
              </a:rPr>
              <a:t>ШО-ШО-ШО – говорю я хорошо!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Скороговорки.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/>
                <a:ea typeface="Times New Roman"/>
              </a:rPr>
              <a:t> у ежа –ежата,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У ужа-ужата.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effectLst/>
              <a:ea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Рисунок 35" descr="Описание: http://festival.1september.ru/articles/588627/f_clip_image0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8535">
            <a:off x="4067944" y="1976440"/>
            <a:ext cx="4762500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43" descr="Описание: http://festival.1september.ru/articles/588627/f_clip_image0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4762500" cy="1916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09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65125"/>
            <a:ext cx="6319614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Calibri"/>
                <a:cs typeface="+mn-cs"/>
              </a:rPr>
              <a:t>Х</a:t>
            </a:r>
            <a:r>
              <a:rPr lang="ru-RU" sz="32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Calibri"/>
                <a:cs typeface="+mn-cs"/>
              </a:rPr>
              <a:t>арактерные особенности </a:t>
            </a:r>
            <a:r>
              <a:rPr lang="ru-RU" sz="32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Calibri"/>
              </a:rPr>
              <a:t>детей </a:t>
            </a:r>
            <a:r>
              <a:rPr lang="ru-RU" sz="32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Calibri"/>
              </a:rPr>
              <a:t>с общим недоразвитием речи </a:t>
            </a:r>
            <a:r>
              <a:rPr lang="ru-RU" sz="32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Calibri"/>
                <a:cs typeface="+mn-cs"/>
              </a:rPr>
              <a:t>.</a:t>
            </a: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555555"/>
                </a:solidFill>
                <a:effectLst/>
                <a:latin typeface="Arial"/>
                <a:ea typeface="Calibri"/>
              </a:rPr>
              <a:t>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Calibri"/>
              </a:rPr>
              <a:t>нарушения лексического и грамматического компонентов речи,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Calibri"/>
              </a:rPr>
              <a:t>бедная диалогическая речь,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Calibri"/>
              </a:rPr>
              <a:t> Неспособность грамотно и доступно сформулировать вопрос,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Calibri"/>
              </a:rPr>
              <a:t> Построить краткий или развёрнутый ответ, 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Calibri"/>
              </a:rPr>
              <a:t>трудно построить монолог: например, сюжетный или описательный рассказ на предложенную тему, пересказ текста. 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Calibri"/>
              </a:rPr>
              <a:t>Как следствие – неполноценное речевое общение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Calibri"/>
              </a:rPr>
              <a:t>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65125"/>
            <a:ext cx="6175598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Отгадывание загадок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955" y="1825625"/>
            <a:ext cx="6108089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559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65125"/>
            <a:ext cx="6103590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начальном этапе взрослый предлагает готовую план - схему, а по мере обучения ребенок также активно включается в процесс создания своей схемы. </a:t>
            </a: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88840"/>
            <a:ext cx="4464496" cy="410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865399"/>
            <a:ext cx="3754429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636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515348" y="365125"/>
            <a:ext cx="45719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628800"/>
            <a:ext cx="7886700" cy="4187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195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65125"/>
            <a:ext cx="5959574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/>
              </a:rPr>
              <a:t>Таким образом, с помощью </a:t>
            </a:r>
            <a:r>
              <a:rPr lang="ru-RU" sz="2400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/>
              </a:rPr>
              <a:t>мнемотаблиц</a:t>
            </a:r>
            <a:r>
              <a:rPr lang="ru-RU" sz="24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/>
              </a:rPr>
              <a:t>, </a:t>
            </a:r>
            <a:br>
              <a:rPr lang="ru-RU" sz="24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/>
              </a:rPr>
            </a:br>
            <a:r>
              <a:rPr lang="ru-RU" sz="24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/>
              </a:rPr>
              <a:t>схем-моделей, удаётся достичь следующих </a:t>
            </a:r>
            <a:r>
              <a:rPr lang="ru-RU" sz="2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/>
              </a:rPr>
              <a:t>результатов.</a:t>
            </a: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70AD47">
                    <a:lumMod val="50000"/>
                  </a:srgbClr>
                </a:solidFill>
                <a:cs typeface="Arial"/>
              </a:rPr>
              <a:t>У детей увеличивается круг знаний об окружающем мире</a:t>
            </a:r>
          </a:p>
          <a:p>
            <a:pPr marL="342900" lvl="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70AD47">
                    <a:lumMod val="50000"/>
                  </a:srgbClr>
                </a:solidFill>
                <a:cs typeface="Arial"/>
              </a:rPr>
              <a:t>Появляется желание пересказывать тексты, придумывать интересные истории</a:t>
            </a:r>
          </a:p>
          <a:p>
            <a:pPr marL="0" lv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i="1" dirty="0">
              <a:solidFill>
                <a:srgbClr val="70AD47">
                  <a:lumMod val="50000"/>
                </a:srgbClr>
              </a:solidFill>
              <a:cs typeface="Arial"/>
            </a:endParaRPr>
          </a:p>
          <a:p>
            <a:pPr marL="342900" lvl="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i="1" dirty="0">
                <a:solidFill>
                  <a:srgbClr val="70AD47">
                    <a:lumMod val="50000"/>
                  </a:srgbClr>
                </a:solidFill>
                <a:cs typeface="Arial"/>
              </a:rPr>
              <a:t>Появляется интерес к заучиванию стихотворений и </a:t>
            </a:r>
            <a:r>
              <a:rPr lang="ru-RU" sz="2400" i="1" dirty="0" err="1">
                <a:solidFill>
                  <a:srgbClr val="70AD47">
                    <a:lumMod val="50000"/>
                  </a:srgbClr>
                </a:solidFill>
                <a:cs typeface="Arial"/>
              </a:rPr>
              <a:t>потешек</a:t>
            </a:r>
            <a:endParaRPr lang="ru-RU" sz="2400" i="1" dirty="0">
              <a:solidFill>
                <a:srgbClr val="70AD47">
                  <a:lumMod val="50000"/>
                </a:srgbClr>
              </a:solidFill>
              <a:cs typeface="Arial"/>
            </a:endParaRPr>
          </a:p>
          <a:p>
            <a:pPr marL="342900" lvl="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400" i="1" dirty="0">
                <a:solidFill>
                  <a:srgbClr val="70AD47">
                    <a:lumMod val="50000"/>
                  </a:srgbClr>
                </a:solidFill>
                <a:cs typeface="Arial"/>
              </a:rPr>
              <a:t>Словарный запас выходит на более высокий уровень</a:t>
            </a:r>
          </a:p>
          <a:p>
            <a:pPr marL="342900" lvl="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70AD47">
                    <a:lumMod val="50000"/>
                  </a:srgbClr>
                </a:solidFill>
                <a:cs typeface="Arial"/>
              </a:rPr>
              <a:t>Дети преодолевают робость, застенчивость, учатся свободно держаться перед аудиторией</a:t>
            </a: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endParaRPr lang="ru-RU" sz="3200" i="1" kern="0" dirty="0">
              <a:solidFill>
                <a:srgbClr val="70AD47">
                  <a:lumMod val="50000"/>
                </a:srgbClr>
              </a:solidFill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9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515348" y="365125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1825625"/>
            <a:ext cx="7143800" cy="261148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8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/>
                <a:ea typeface="+mj-ea"/>
                <a:cs typeface="+mj-cs"/>
              </a:rPr>
              <a:t>Спасибо </a:t>
            </a:r>
            <a:r>
              <a:rPr lang="ru-RU" sz="8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/>
                <a:ea typeface="+mj-ea"/>
                <a:cs typeface="+mj-cs"/>
              </a:rPr>
              <a:t>за</a:t>
            </a:r>
          </a:p>
          <a:p>
            <a:pPr marL="0" indent="0">
              <a:buNone/>
            </a:pPr>
            <a:r>
              <a:rPr lang="ru-RU" sz="8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Light"/>
                <a:ea typeface="+mj-ea"/>
                <a:cs typeface="+mj-cs"/>
              </a:rPr>
              <a:t>внимание!</a:t>
            </a:r>
            <a:endParaRPr lang="ru-RU" sz="8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6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65125"/>
            <a:ext cx="5959574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/>
              </a:rPr>
              <a:t>АКТУАЛЬНОСТЬ ВЫБРАННОЙ ТЕМЫ:</a:t>
            </a: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1727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555555"/>
                </a:solidFill>
                <a:latin typeface="Arial"/>
                <a:ea typeface="Calibri"/>
              </a:rPr>
              <a:t>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a typeface="Calibri"/>
              </a:rPr>
              <a:t>Монологическая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ea typeface="Calibri"/>
              </a:rPr>
              <a:t>речь и речевое общение являются центральной задачей развития связной речи дошкольников с речевыми нарушениями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a typeface="Calibri"/>
              </a:rPr>
              <a:t>.</a:t>
            </a:r>
          </a:p>
          <a:p>
            <a:pPr lvl="0" eaLnBrk="1" hangingPunct="1">
              <a:buFont typeface="Arial" charset="0"/>
              <a:buChar char="•"/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  <a:ea typeface="Calibri"/>
              </a:rPr>
              <a:t>Ребенку надо помогать запоминать, его надо учить контролировать правильность запоминания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 eaLnBrk="1" hangingPunct="1">
              <a:buFont typeface="Arial" charset="0"/>
              <a:buChar char="•"/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использование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мнемотехники для дошкольников обусловлена тем, что как раз в этом возрасте у детей преобладает зрительно-образная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память.</a:t>
            </a:r>
          </a:p>
          <a:p>
            <a:pPr marL="0" lvl="0" indent="0" eaLnBrk="1" hangingPunct="1">
              <a:buNone/>
              <a:defRPr/>
            </a:pP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8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65125"/>
            <a:ext cx="6247606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Мнемотехника – это искусство запоминания, история которого насчитывает</a:t>
            </a:r>
            <a:br>
              <a:rPr lang="ru-RU" sz="24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</a:br>
            <a:r>
              <a:rPr lang="ru-RU" sz="24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более </a:t>
            </a:r>
            <a:r>
              <a:rPr lang="ru-RU" sz="2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2500 </a:t>
            </a:r>
            <a:r>
              <a:rPr lang="ru-RU" sz="24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лет.</a:t>
            </a: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buNone/>
              <a:defRPr/>
            </a:pPr>
            <a:endParaRPr lang="ru-RU" sz="3200" dirty="0" smtClean="0">
              <a:solidFill>
                <a:srgbClr val="70AD47">
                  <a:lumMod val="50000"/>
                </a:srgbClr>
              </a:solidFill>
            </a:endParaRPr>
          </a:p>
          <a:p>
            <a:pPr marL="0" lvl="0" indent="0" eaLnBrk="1" hangingPunct="1">
              <a:buNone/>
              <a:defRPr/>
            </a:pPr>
            <a:r>
              <a:rPr lang="ru-RU" sz="3200" i="1" dirty="0" smtClean="0">
                <a:solidFill>
                  <a:srgbClr val="70AD47">
                    <a:lumMod val="50000"/>
                  </a:srgbClr>
                </a:solidFill>
              </a:rPr>
              <a:t>Использование </a:t>
            </a:r>
            <a:r>
              <a:rPr lang="ru-RU" sz="3200" i="1" dirty="0">
                <a:solidFill>
                  <a:srgbClr val="70AD47">
                    <a:lumMod val="50000"/>
                  </a:srgbClr>
                </a:solidFill>
              </a:rPr>
              <a:t>педагогами </a:t>
            </a:r>
            <a:r>
              <a:rPr lang="ru-RU" sz="3200" i="1" dirty="0" err="1">
                <a:solidFill>
                  <a:srgbClr val="70AD47">
                    <a:lumMod val="50000"/>
                  </a:srgbClr>
                </a:solidFill>
              </a:rPr>
              <a:t>мнемотаблиц</a:t>
            </a:r>
            <a:r>
              <a:rPr lang="ru-RU" sz="3200" i="1" dirty="0">
                <a:solidFill>
                  <a:srgbClr val="70AD47">
                    <a:lumMod val="50000"/>
                  </a:srgbClr>
                </a:solidFill>
              </a:rPr>
              <a:t> существенно облегчает    процесс обучения детей и развития связной речи, а наличие зрительных схем делает их рассказы более последовательными, четкими, насыщенными деталями.</a:t>
            </a:r>
            <a:br>
              <a:rPr lang="ru-RU" sz="3200" i="1" dirty="0">
                <a:solidFill>
                  <a:srgbClr val="70AD47">
                    <a:lumMod val="50000"/>
                  </a:srgbClr>
                </a:solidFill>
              </a:rPr>
            </a:br>
            <a:endParaRPr lang="ru-RU" sz="3200" i="1" dirty="0">
              <a:solidFill>
                <a:srgbClr val="70AD47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26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432" y="365125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i="1" dirty="0">
                <a:solidFill>
                  <a:srgbClr val="70AD47">
                    <a:lumMod val="50000"/>
                  </a:srgbClr>
                </a:solidFill>
              </a:rPr>
              <a:t>Понятие «Мнемотехника»  происходит от греческого «</a:t>
            </a:r>
            <a:r>
              <a:rPr lang="ru-RU" sz="2400" i="1" dirty="0" err="1">
                <a:solidFill>
                  <a:srgbClr val="70AD47">
                    <a:lumMod val="50000"/>
                  </a:srgbClr>
                </a:solidFill>
              </a:rPr>
              <a:t>mnemonikon</a:t>
            </a:r>
            <a:r>
              <a:rPr lang="ru-RU" sz="2400" i="1" dirty="0">
                <a:solidFill>
                  <a:srgbClr val="70AD47">
                    <a:lumMod val="50000"/>
                  </a:srgbClr>
                </a:solidFill>
              </a:rPr>
              <a:t>» – искусство запоминания.</a:t>
            </a:r>
          </a:p>
          <a:p>
            <a:pPr marL="0" lv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i="1" dirty="0">
                <a:solidFill>
                  <a:srgbClr val="70AD47">
                    <a:lumMod val="50000"/>
                  </a:srgbClr>
                </a:solidFill>
              </a:rPr>
              <a:t>Считается, что это слово придумал Пифагор Самосский</a:t>
            </a:r>
          </a:p>
          <a:p>
            <a:pPr marL="0" lv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i="1" dirty="0">
                <a:solidFill>
                  <a:srgbClr val="70AD47">
                    <a:lumMod val="50000"/>
                  </a:srgbClr>
                </a:solidFill>
              </a:rPr>
              <a:t> (6 век до н.э.).</a:t>
            </a:r>
          </a:p>
          <a:p>
            <a:pPr marL="0" lv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i="1" dirty="0">
                <a:solidFill>
                  <a:srgbClr val="70AD47">
                    <a:lumMod val="50000"/>
                  </a:srgbClr>
                </a:solidFill>
              </a:rPr>
              <a:t>Искусство запоминания названо словом «</a:t>
            </a:r>
            <a:r>
              <a:rPr lang="ru-RU" sz="2400" i="1" dirty="0" err="1">
                <a:solidFill>
                  <a:srgbClr val="70AD47">
                    <a:lumMod val="50000"/>
                  </a:srgbClr>
                </a:solidFill>
              </a:rPr>
              <a:t>mnemonikon</a:t>
            </a:r>
            <a:r>
              <a:rPr lang="ru-RU" sz="2400" i="1" dirty="0">
                <a:solidFill>
                  <a:srgbClr val="70AD47">
                    <a:lumMod val="50000"/>
                  </a:srgbClr>
                </a:solidFill>
              </a:rPr>
              <a:t>» по имени древнегреческой богини памяти, Мнемозины – матери девяти муз. Первые сохранившиеся работы по мнемотехнике датируются примерно 86-82 гг. до н.э.</a:t>
            </a:r>
            <a:r>
              <a:rPr lang="ru-RU" sz="3600" i="1" dirty="0">
                <a:solidFill>
                  <a:srgbClr val="70AD47">
                    <a:lumMod val="50000"/>
                  </a:srgbClr>
                </a:solidFill>
              </a:rPr>
              <a:t>.</a:t>
            </a:r>
          </a:p>
          <a:p>
            <a:pPr marL="0" lv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i="1" dirty="0">
                <a:solidFill>
                  <a:srgbClr val="70AD47">
                    <a:lumMod val="50000"/>
                  </a:srgbClr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13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3"/>
            <a:ext cx="6247606" cy="15740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2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/>
              </a:rPr>
              <a:t>«Учите ребенка каким-нибудь неизвестным ему пяти словам-он будет долго и напрасно мучиться, но свяжите двадцать таких же слов с картинками, и он их усвоит на лету» К.Д. Ушинский</a:t>
            </a: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3460" y="1825625"/>
            <a:ext cx="3357080" cy="435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6618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1"/>
            <a:ext cx="5959574" cy="150204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T Sans"/>
                <a:cs typeface="Arial"/>
              </a:rPr>
              <a:t/>
            </a:r>
            <a:br>
              <a:rPr lang="ru-RU" sz="2000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T Sans"/>
                <a:cs typeface="Arial"/>
              </a:rPr>
            </a:br>
            <a:r>
              <a:rPr lang="ru-RU" sz="20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T Sans"/>
                <a:cs typeface="Arial"/>
              </a:rPr>
              <a:t/>
            </a:r>
            <a:br>
              <a:rPr lang="ru-RU" sz="2000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T Sans"/>
                <a:cs typeface="Arial"/>
              </a:rPr>
            </a:br>
            <a:r>
              <a:rPr lang="ru-RU" sz="2000" i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T Sans"/>
                <a:cs typeface="Arial"/>
              </a:rPr>
              <a:t>Овладение </a:t>
            </a:r>
            <a:r>
              <a:rPr lang="ru-RU" sz="20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T Sans"/>
                <a:cs typeface="Arial"/>
              </a:rPr>
              <a:t>приемами работы с </a:t>
            </a:r>
            <a:r>
              <a:rPr lang="ru-RU" sz="2000" i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T Sans"/>
                <a:cs typeface="Arial"/>
              </a:rPr>
              <a:t>мнемотаблицами</a:t>
            </a:r>
            <a:r>
              <a:rPr lang="ru-RU" sz="20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T Sans"/>
                <a:cs typeface="Arial"/>
              </a:rPr>
              <a:t> значительно сокращает время обучения и одновременно решает задачи, направленные на:</a:t>
            </a:r>
            <a:r>
              <a:rPr lang="ru-RU" sz="28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T Sans"/>
                <a:cs typeface="Arial"/>
              </a:rPr>
              <a:t/>
            </a:r>
            <a:br>
              <a:rPr lang="ru-RU" sz="28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T Sans"/>
                <a:cs typeface="Arial"/>
              </a:rPr>
            </a:b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endParaRPr lang="ru-RU" kern="0" dirty="0" smtClean="0">
              <a:solidFill>
                <a:srgbClr val="70AD47">
                  <a:lumMod val="50000"/>
                </a:srgbClr>
              </a:solidFill>
              <a:cs typeface="Arial"/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i="1" kern="0" dirty="0" smtClean="0">
                <a:solidFill>
                  <a:srgbClr val="70AD47">
                    <a:lumMod val="50000"/>
                  </a:srgbClr>
                </a:solidFill>
                <a:cs typeface="Arial"/>
              </a:rPr>
              <a:t>наращивания </a:t>
            </a:r>
            <a:r>
              <a:rPr lang="ru-RU" i="1" kern="0" dirty="0">
                <a:solidFill>
                  <a:srgbClr val="70AD47">
                    <a:lumMod val="50000"/>
                  </a:srgbClr>
                </a:solidFill>
                <a:cs typeface="Arial"/>
              </a:rPr>
              <a:t>словарного запаса.</a:t>
            </a: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i="1" kern="0" dirty="0">
                <a:solidFill>
                  <a:srgbClr val="70AD47">
                    <a:lumMod val="50000"/>
                  </a:srgbClr>
                </a:solidFill>
                <a:cs typeface="Arial"/>
              </a:rPr>
              <a:t>обучения составлению различных рассказов.</a:t>
            </a: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i="1" kern="0" dirty="0">
                <a:solidFill>
                  <a:srgbClr val="70AD47">
                    <a:lumMod val="50000"/>
                  </a:srgbClr>
                </a:solidFill>
                <a:cs typeface="Arial"/>
              </a:rPr>
              <a:t> пересказов художественных произведений. </a:t>
            </a: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i="1" kern="0" dirty="0">
                <a:solidFill>
                  <a:srgbClr val="70AD47">
                    <a:lumMod val="50000"/>
                  </a:srgbClr>
                </a:solidFill>
                <a:cs typeface="Arial"/>
              </a:rPr>
              <a:t>отгадывания и загадывания головоломок и загадок. </a:t>
            </a: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i="1" kern="0" dirty="0">
                <a:solidFill>
                  <a:srgbClr val="70AD47">
                    <a:lumMod val="50000"/>
                  </a:srgbClr>
                </a:solidFill>
                <a:cs typeface="Arial"/>
              </a:rPr>
              <a:t>заучивания стихотворений. </a:t>
            </a: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i="1" kern="0" dirty="0">
                <a:solidFill>
                  <a:srgbClr val="70AD47">
                    <a:lumMod val="50000"/>
                  </a:srgbClr>
                </a:solidFill>
                <a:cs typeface="Arial"/>
              </a:rPr>
              <a:t>улучшения разговорных навыков. </a:t>
            </a:r>
            <a:br>
              <a:rPr lang="ru-RU" i="1" kern="0" dirty="0">
                <a:solidFill>
                  <a:srgbClr val="70AD47">
                    <a:lumMod val="50000"/>
                  </a:srgbClr>
                </a:solidFill>
                <a:cs typeface="Arial"/>
              </a:rPr>
            </a:br>
            <a:r>
              <a:rPr lang="ru-RU" kern="0" dirty="0">
                <a:solidFill>
                  <a:srgbClr val="70AD47">
                    <a:lumMod val="50000"/>
                  </a:srgbClr>
                </a:solidFill>
                <a:cs typeface="Arial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39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1067" y="365125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548163"/>
          </a:xfrm>
        </p:spPr>
        <p:txBody>
          <a:bodyPr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AD47">
                    <a:lumMod val="50000"/>
                  </a:srgbClr>
                </a:solidFill>
                <a:cs typeface="Arial"/>
              </a:rPr>
              <a:t>Мнемотехника облегчает детям овладение связной речью</a:t>
            </a:r>
          </a:p>
          <a:p>
            <a:pPr marL="342900" lvl="0" indent="-34290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AD47">
                    <a:lumMod val="50000"/>
                  </a:srgbClr>
                </a:solidFill>
                <a:cs typeface="Arial"/>
              </a:rPr>
              <a:t>Применения мнемотехники , использование обобщений позволяют ребёнку систематизировать свой непосредственный опыт </a:t>
            </a:r>
          </a:p>
          <a:p>
            <a:pPr marL="342900" lvl="0" indent="-34290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AD47">
                    <a:lumMod val="50000"/>
                  </a:srgbClr>
                </a:solidFill>
                <a:cs typeface="Arial"/>
              </a:rPr>
              <a:t>Ребёнок с опорой на образы памяти устанавливает причинно-следственные связи, делает выводы, развивая тем самым логическое мышление</a:t>
            </a:r>
          </a:p>
          <a:p>
            <a:pPr lvl="0" eaLnBrk="1" hangingPunct="1">
              <a:buFont typeface="Arial" charset="0"/>
              <a:buChar char="•"/>
              <a:defRPr/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33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723</Words>
  <Application>Microsoft Office PowerPoint</Application>
  <PresentationFormat>Экран (4:3)</PresentationFormat>
  <Paragraphs>110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1_Тема Office</vt:lpstr>
      <vt:lpstr> Использование приемов мнемотехники в работе с детьми с общим недоразвитием речи.</vt:lpstr>
      <vt:lpstr>Речь – одна из важных линий развития ребенка.</vt:lpstr>
      <vt:lpstr>Характерные особенности детей с общим недоразвитием речи .</vt:lpstr>
      <vt:lpstr>АКТУАЛЬНОСТЬ ВЫБРАННОЙ ТЕМЫ:</vt:lpstr>
      <vt:lpstr>Мнемотехника – это искусство запоминания, история которого насчитывает  более 2500 лет.</vt:lpstr>
      <vt:lpstr>Слайд 6</vt:lpstr>
      <vt:lpstr>«Учите ребенка каким-нибудь неизвестным ему пяти словам-он будет долго и напрасно мучиться, но свяжите двадцать таких же слов с картинками, и он их усвоит на лету» К.Д. Ушинский</vt:lpstr>
      <vt:lpstr>  Овладение приемами работы с мнемотаблицами значительно сокращает время обучения и одновременно решает задачи, направленные на: </vt:lpstr>
      <vt:lpstr>Слайд 9</vt:lpstr>
      <vt:lpstr> Мнемотехника также помогает развивать: </vt:lpstr>
      <vt:lpstr>мнемотаблица </vt:lpstr>
      <vt:lpstr>  Работа строится от простого к сложному: с простейших мнемоквадратов, потом переходим к мнемодорожкам и позже к мнемотаблицам. </vt:lpstr>
      <vt:lpstr>Алгоритмы.</vt:lpstr>
      <vt:lpstr>Слайд 14</vt:lpstr>
      <vt:lpstr>Слайд 15</vt:lpstr>
      <vt:lpstr>Составление описательного рассказа</vt:lpstr>
      <vt:lpstr> Описательные рассказы по лексическим темам. </vt:lpstr>
      <vt:lpstr>Пересказ сказок  с использованием опорных рисунков </vt:lpstr>
      <vt:lpstr>Самостоятельное составление сюжета.</vt:lpstr>
      <vt:lpstr>Образование родственных слов</vt:lpstr>
      <vt:lpstr>Обогащение речи второстепенными членами предложения.</vt:lpstr>
      <vt:lpstr>Характеристика согласных звуков.</vt:lpstr>
      <vt:lpstr>Схемы предлогов. </vt:lpstr>
      <vt:lpstr>Составление предложений с использованием предлогов.</vt:lpstr>
      <vt:lpstr> Заучивание стихов.  </vt:lpstr>
      <vt:lpstr>Слайд 26</vt:lpstr>
      <vt:lpstr>Слайд 27</vt:lpstr>
      <vt:lpstr>Слайд 28</vt:lpstr>
      <vt:lpstr>  Автоматизация   звуков. </vt:lpstr>
      <vt:lpstr>Отгадывание загадок</vt:lpstr>
      <vt:lpstr>На начальном этапе взрослый предлагает готовую план - схему, а по мере обучения ребенок также активно включается в процесс создания своей схемы. </vt:lpstr>
      <vt:lpstr>Слайд 32</vt:lpstr>
      <vt:lpstr>Таким образом, с помощью мнемотаблиц,  схем-моделей, удаётся достичь следующих результатов.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«МНЕМОТЕХНИКА В РЕЧЕВОМ РАЗВИТИИ ДОШКОЛЬНИКОВ» </dc:title>
  <dc:creator>Алена</dc:creator>
  <cp:lastModifiedBy>admin</cp:lastModifiedBy>
  <cp:revision>27</cp:revision>
  <dcterms:created xsi:type="dcterms:W3CDTF">2016-10-16T01:31:48Z</dcterms:created>
  <dcterms:modified xsi:type="dcterms:W3CDTF">2021-04-19T07:55:15Z</dcterms:modified>
</cp:coreProperties>
</file>